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7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8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9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4"/>
    <p:sldMasterId id="2147483760" r:id="rId5"/>
    <p:sldMasterId id="2147483682" r:id="rId6"/>
    <p:sldMasterId id="2147483754" r:id="rId7"/>
    <p:sldMasterId id="2147483694" r:id="rId8"/>
    <p:sldMasterId id="2147483748" r:id="rId9"/>
    <p:sldMasterId id="2147483706" r:id="rId10"/>
    <p:sldMasterId id="2147483718" r:id="rId11"/>
    <p:sldMasterId id="2147483742" r:id="rId12"/>
    <p:sldMasterId id="2147483670" r:id="rId13"/>
  </p:sldMasterIdLst>
  <p:notesMasterIdLst>
    <p:notesMasterId r:id="rId29"/>
  </p:notesMasterIdLst>
  <p:sldIdLst>
    <p:sldId id="257" r:id="rId14"/>
    <p:sldId id="311" r:id="rId15"/>
    <p:sldId id="330" r:id="rId16"/>
    <p:sldId id="312" r:id="rId17"/>
    <p:sldId id="331" r:id="rId18"/>
    <p:sldId id="313" r:id="rId19"/>
    <p:sldId id="332" r:id="rId20"/>
    <p:sldId id="314" r:id="rId21"/>
    <p:sldId id="333" r:id="rId22"/>
    <p:sldId id="315" r:id="rId23"/>
    <p:sldId id="334" r:id="rId24"/>
    <p:sldId id="316" r:id="rId25"/>
    <p:sldId id="335" r:id="rId26"/>
    <p:sldId id="317" r:id="rId27"/>
    <p:sldId id="336" r:id="rId28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121"/>
    <a:srgbClr val="FEFFFA"/>
    <a:srgbClr val="5E5E5E"/>
    <a:srgbClr val="D88928"/>
    <a:srgbClr val="F49B2E"/>
    <a:srgbClr val="F4C68D"/>
    <a:srgbClr val="F4AD56"/>
    <a:srgbClr val="C09FD9"/>
    <a:srgbClr val="BFA4D5"/>
    <a:srgbClr val="D880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6068"/>
    <p:restoredTop sz="86399"/>
  </p:normalViewPr>
  <p:slideViewPr>
    <p:cSldViewPr snapToObjects="1" showGuides="1">
      <p:cViewPr varScale="1">
        <p:scale>
          <a:sx n="78" d="100"/>
          <a:sy n="78" d="100"/>
        </p:scale>
        <p:origin x="176" y="440"/>
      </p:cViewPr>
      <p:guideLst/>
    </p:cSldViewPr>
  </p:slideViewPr>
  <p:outlineViewPr>
    <p:cViewPr>
      <p:scale>
        <a:sx n="33" d="100"/>
        <a:sy n="33" d="100"/>
      </p:scale>
      <p:origin x="0" y="-129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85" d="100"/>
          <a:sy n="85" d="100"/>
        </p:scale>
        <p:origin x="456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tags" Target="tags/tag1.xml"/><Relationship Id="rId8" Type="http://schemas.openxmlformats.org/officeDocument/2006/relationships/slideMaster" Target="slideMasters/slideMaster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57366-C4B7-714A-A9E1-37245D36512A}" type="datetimeFigureOut">
              <a:rPr lang="de-DE" smtClean="0"/>
              <a:t>12.09.19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BCB47-B510-F848-8FA4-CA7E126B27C8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980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2564904"/>
            <a:ext cx="12192000" cy="1728192"/>
          </a:xfrm>
          <a:solidFill>
            <a:srgbClr val="F4AD56"/>
          </a:solidFill>
        </p:spPr>
        <p:txBody>
          <a:bodyPr anchor="ctr">
            <a:normAutofit/>
          </a:bodyPr>
          <a:lstStyle>
            <a:lvl1pPr algn="ctr">
              <a:defRPr sz="5200"/>
            </a:lvl1pPr>
          </a:lstStyle>
          <a:p>
            <a:r>
              <a:rPr lang="en-US" dirty="0"/>
              <a:t>The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8FCAE5-9E4B-6F44-8BD7-D92FC698509E}"/>
              </a:ext>
            </a:extLst>
          </p:cNvPr>
          <p:cNvSpPr txBox="1"/>
          <p:nvPr userDrawn="1"/>
        </p:nvSpPr>
        <p:spPr>
          <a:xfrm>
            <a:off x="0" y="4335487"/>
            <a:ext cx="12192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5E5E5E"/>
                </a:solidFill>
                <a:latin typeface="Varela Round" pitchFamily="2" charset="-79"/>
                <a:cs typeface="Varela Round" pitchFamily="2" charset="-79"/>
              </a:rPr>
              <a:t>Cassandra H. Leung | www.cassandrahl.com | @Tweet_Cassandra</a:t>
            </a:r>
          </a:p>
        </p:txBody>
      </p:sp>
    </p:spTree>
    <p:extLst>
      <p:ext uri="{BB962C8B-B14F-4D97-AF65-F5344CB8AC3E}">
        <p14:creationId xmlns:p14="http://schemas.microsoft.com/office/powerpoint/2010/main" val="3485119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251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119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55704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813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555703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555703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84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977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0692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655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55704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387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555703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555703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5247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899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2871" y="1484785"/>
            <a:ext cx="9386259" cy="4968551"/>
          </a:xfr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60F3E4-F5BB-344E-80DB-8EF3063E1FE0}"/>
              </a:ext>
            </a:extLst>
          </p:cNvPr>
          <p:cNvSpPr txBox="1"/>
          <p:nvPr userDrawn="1"/>
        </p:nvSpPr>
        <p:spPr>
          <a:xfrm>
            <a:off x="9768408" y="35332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5E5E5E"/>
                </a:solidFill>
                <a:latin typeface="Varela Round" pitchFamily="2" charset="-79"/>
                <a:cs typeface="Varela Round" pitchFamily="2" charset="-79"/>
              </a:rPr>
              <a:t>@Tweet_Cassandra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B08B049-43EA-EC4D-B987-1919E498D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88640"/>
            <a:ext cx="9386259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1164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41406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2540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55703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837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555704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555704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4646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4835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21464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6436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55703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1869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555704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555704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6269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44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3392" y="1340768"/>
            <a:ext cx="4896544" cy="5328592"/>
          </a:xfrm>
        </p:spPr>
        <p:txBody>
          <a:bodyPr/>
          <a:lstStyle>
            <a:lvl1pPr marL="0" indent="0">
              <a:buNone/>
              <a:defRPr>
                <a:latin typeface="Waltograph UI" panose="03080602000000000000" pitchFamily="66" charset="0"/>
              </a:defRPr>
            </a:lvl1pPr>
          </a:lstStyle>
          <a:p>
            <a:pPr lvl="0"/>
            <a:r>
              <a:rPr lang="en-US" dirty="0"/>
              <a:t>Dwarf Name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35960" y="1340768"/>
            <a:ext cx="6120680" cy="5328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2EBFE1-BB5A-0B48-975E-C4EAEA30014C}"/>
              </a:ext>
            </a:extLst>
          </p:cNvPr>
          <p:cNvSpPr txBox="1"/>
          <p:nvPr userDrawn="1"/>
        </p:nvSpPr>
        <p:spPr>
          <a:xfrm>
            <a:off x="9768408" y="35332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5E5E5E"/>
                </a:solidFill>
                <a:latin typeface="Varela Round" pitchFamily="2" charset="-79"/>
                <a:cs typeface="Varela Round" pitchFamily="2" charset="-79"/>
              </a:rPr>
              <a:t>@Tweet_Cassandra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04B8958-9AE2-D044-B40B-45AF8CDA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88640"/>
            <a:ext cx="9386259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457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70074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4135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9386259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55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7060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9386259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555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555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1539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9386259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9298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26189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780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83695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7952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483695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483695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3218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825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E0B40C-F0E7-254D-8BCF-610901D55559}"/>
              </a:ext>
            </a:extLst>
          </p:cNvPr>
          <p:cNvSpPr txBox="1"/>
          <p:nvPr userDrawn="1"/>
        </p:nvSpPr>
        <p:spPr>
          <a:xfrm>
            <a:off x="9768408" y="35332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5E5E5E"/>
                </a:solidFill>
                <a:latin typeface="Varela Round" pitchFamily="2" charset="-79"/>
                <a:cs typeface="Varela Round" pitchFamily="2" charset="-79"/>
              </a:rPr>
              <a:t>@Tweet_Cassandra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44AAE10-CFD8-F245-88CA-1BB540D17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88640"/>
            <a:ext cx="9386259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0019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83732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2964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9386259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55703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8853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9386259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555704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555704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0080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9386259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3043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2055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4100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55703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0538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483695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483695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823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738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91A9D1-35ED-9342-97F1-F3DCF7EF7EA9}"/>
              </a:ext>
            </a:extLst>
          </p:cNvPr>
          <p:cNvSpPr txBox="1"/>
          <p:nvPr userDrawn="1"/>
        </p:nvSpPr>
        <p:spPr>
          <a:xfrm>
            <a:off x="9768408" y="35332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5E5E5E"/>
                </a:solidFill>
                <a:latin typeface="Varela Round" pitchFamily="2" charset="-79"/>
                <a:cs typeface="Varela Round" pitchFamily="2" charset="-79"/>
              </a:rPr>
              <a:t>@Tweet_Cassandra</a:t>
            </a:r>
          </a:p>
        </p:txBody>
      </p:sp>
    </p:spTree>
    <p:extLst>
      <p:ext uri="{BB962C8B-B14F-4D97-AF65-F5344CB8AC3E}">
        <p14:creationId xmlns:p14="http://schemas.microsoft.com/office/powerpoint/2010/main" val="13582549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244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691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9386259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55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068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9386259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5557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5557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786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9386259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304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3" Type="http://schemas.openxmlformats.org/officeDocument/2006/relationships/slideLayout" Target="../slideLayouts/slideLayout8.xml"/><Relationship Id="rId7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10.xml"/><Relationship Id="rId10" Type="http://schemas.openxmlformats.org/officeDocument/2006/relationships/oleObject" Target="../embeddings/oleObject2.bin"/><Relationship Id="rId4" Type="http://schemas.openxmlformats.org/officeDocument/2006/relationships/slideLayout" Target="../slideLayouts/slideLayout9.xml"/><Relationship Id="rId9" Type="http://schemas.openxmlformats.org/officeDocument/2006/relationships/tags" Target="../tags/tag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3" Type="http://schemas.openxmlformats.org/officeDocument/2006/relationships/slideLayout" Target="../slideLayouts/slideLayout13.xml"/><Relationship Id="rId7" Type="http://schemas.openxmlformats.org/officeDocument/2006/relationships/vmlDrawing" Target="../drawings/vmlDrawing3.v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15.xml"/><Relationship Id="rId10" Type="http://schemas.openxmlformats.org/officeDocument/2006/relationships/oleObject" Target="../embeddings/oleObject3.bin"/><Relationship Id="rId4" Type="http://schemas.openxmlformats.org/officeDocument/2006/relationships/slideLayout" Target="../slideLayouts/slideLayout14.xml"/><Relationship Id="rId9" Type="http://schemas.openxmlformats.org/officeDocument/2006/relationships/tags" Target="../tags/tag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slideLayout" Target="../slideLayouts/slideLayout18.xml"/><Relationship Id="rId7" Type="http://schemas.openxmlformats.org/officeDocument/2006/relationships/vmlDrawing" Target="../drawings/vmlDrawing4.v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20.xml"/><Relationship Id="rId10" Type="http://schemas.openxmlformats.org/officeDocument/2006/relationships/oleObject" Target="../embeddings/oleObject4.bin"/><Relationship Id="rId4" Type="http://schemas.openxmlformats.org/officeDocument/2006/relationships/slideLayout" Target="../slideLayouts/slideLayout19.xml"/><Relationship Id="rId9" Type="http://schemas.openxmlformats.org/officeDocument/2006/relationships/tags" Target="../tags/tag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slideLayout" Target="../slideLayouts/slideLayout23.xml"/><Relationship Id="rId7" Type="http://schemas.openxmlformats.org/officeDocument/2006/relationships/vmlDrawing" Target="../drawings/vmlDrawing5.v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5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25.xml"/><Relationship Id="rId10" Type="http://schemas.openxmlformats.org/officeDocument/2006/relationships/oleObject" Target="../embeddings/oleObject5.bin"/><Relationship Id="rId4" Type="http://schemas.openxmlformats.org/officeDocument/2006/relationships/slideLayout" Target="../slideLayouts/slideLayout24.xml"/><Relationship Id="rId9" Type="http://schemas.openxmlformats.org/officeDocument/2006/relationships/tags" Target="../tags/tag1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3" Type="http://schemas.openxmlformats.org/officeDocument/2006/relationships/slideLayout" Target="../slideLayouts/slideLayout28.xml"/><Relationship Id="rId7" Type="http://schemas.openxmlformats.org/officeDocument/2006/relationships/vmlDrawing" Target="../drawings/vmlDrawing6.v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30.xml"/><Relationship Id="rId10" Type="http://schemas.openxmlformats.org/officeDocument/2006/relationships/oleObject" Target="../embeddings/oleObject6.bin"/><Relationship Id="rId4" Type="http://schemas.openxmlformats.org/officeDocument/2006/relationships/slideLayout" Target="../slideLayouts/slideLayout29.xml"/><Relationship Id="rId9" Type="http://schemas.openxmlformats.org/officeDocument/2006/relationships/tags" Target="../tags/tag1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3" Type="http://schemas.openxmlformats.org/officeDocument/2006/relationships/slideLayout" Target="../slideLayouts/slideLayout33.xml"/><Relationship Id="rId7" Type="http://schemas.openxmlformats.org/officeDocument/2006/relationships/vmlDrawing" Target="../drawings/vmlDrawing7.v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theme" Target="../theme/theme7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35.xml"/><Relationship Id="rId10" Type="http://schemas.openxmlformats.org/officeDocument/2006/relationships/oleObject" Target="../embeddings/oleObject7.bin"/><Relationship Id="rId4" Type="http://schemas.openxmlformats.org/officeDocument/2006/relationships/slideLayout" Target="../slideLayouts/slideLayout34.xml"/><Relationship Id="rId9" Type="http://schemas.openxmlformats.org/officeDocument/2006/relationships/tags" Target="../tags/tag1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slideLayout" Target="../slideLayouts/slideLayout38.xml"/><Relationship Id="rId7" Type="http://schemas.openxmlformats.org/officeDocument/2006/relationships/vmlDrawing" Target="../drawings/vmlDrawing8.v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8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40.xml"/><Relationship Id="rId10" Type="http://schemas.openxmlformats.org/officeDocument/2006/relationships/oleObject" Target="../embeddings/oleObject8.bin"/><Relationship Id="rId4" Type="http://schemas.openxmlformats.org/officeDocument/2006/relationships/slideLayout" Target="../slideLayouts/slideLayout39.xml"/><Relationship Id="rId9" Type="http://schemas.openxmlformats.org/officeDocument/2006/relationships/tags" Target="../tags/tag1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3" Type="http://schemas.openxmlformats.org/officeDocument/2006/relationships/slideLayout" Target="../slideLayouts/slideLayout43.xml"/><Relationship Id="rId7" Type="http://schemas.openxmlformats.org/officeDocument/2006/relationships/vmlDrawing" Target="../drawings/vmlDrawing9.v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theme" Target="../theme/theme9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45.xml"/><Relationship Id="rId10" Type="http://schemas.openxmlformats.org/officeDocument/2006/relationships/oleObject" Target="../embeddings/oleObject9.bin"/><Relationship Id="rId4" Type="http://schemas.openxmlformats.org/officeDocument/2006/relationships/slideLayout" Target="../slideLayouts/slideLayout44.xml"/><Relationship Id="rId9" Type="http://schemas.openxmlformats.org/officeDocument/2006/relationships/tags" Target="../tags/tag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8142E81B-5E3D-4AFD-8C80-59CE603BDB6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700021839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" name="think-cell Folie" r:id="rId10" imgW="383" imgH="384" progId="TCLayout.ActiveDocument.1">
                  <p:embed/>
                </p:oleObj>
              </mc:Choice>
              <mc:Fallback>
                <p:oleObj name="think-cell Folie" r:id="rId10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9264CCA0-43EE-4F97-B203-4BBD634A5BBC}"/>
              </a:ext>
            </a:extLst>
          </p:cNvPr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e-DE" sz="4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360" y="188640"/>
            <a:ext cx="9386259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/>
              <a:t>Mastertitelformat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3472" y="1484784"/>
            <a:ext cx="9505056" cy="4968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1x</a:t>
            </a:r>
          </a:p>
          <a:p>
            <a:pPr lvl="1"/>
            <a:r>
              <a:rPr lang="en-GB" noProof="0"/>
              <a:t>Ax</a:t>
            </a:r>
          </a:p>
          <a:p>
            <a:pPr lvl="0"/>
            <a:r>
              <a:rPr lang="en-GB" noProof="0"/>
              <a:t>2x</a:t>
            </a:r>
          </a:p>
          <a:p>
            <a:pPr lvl="1"/>
            <a:r>
              <a:rPr lang="en-GB" noProof="0"/>
              <a:t>Bx</a:t>
            </a:r>
          </a:p>
          <a:p>
            <a:pPr lvl="0"/>
            <a:r>
              <a:rPr lang="en-GB" noProof="0"/>
              <a:t>3x</a:t>
            </a:r>
          </a:p>
          <a:p>
            <a:pPr lvl="1"/>
            <a:r>
              <a:rPr lang="en-GB" noProof="0"/>
              <a:t>Cx</a:t>
            </a:r>
          </a:p>
        </p:txBody>
      </p:sp>
    </p:spTree>
    <p:extLst>
      <p:ext uri="{BB962C8B-B14F-4D97-AF65-F5344CB8AC3E}">
        <p14:creationId xmlns:p14="http://schemas.microsoft.com/office/powerpoint/2010/main" val="475234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baseline="0">
          <a:solidFill>
            <a:srgbClr val="212121"/>
          </a:solidFill>
          <a:latin typeface="Comfortaa" pitchFamily="2" charset="0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 baseline="0">
          <a:solidFill>
            <a:srgbClr val="5E5E5E"/>
          </a:solidFill>
          <a:latin typeface="Varela Round" pitchFamily="2" charset="-79"/>
          <a:ea typeface="+mn-ea"/>
          <a:cs typeface="Varela Round" pitchFamily="2" charset="-79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E5E5E"/>
          </a:solidFill>
          <a:latin typeface="Varela Round" pitchFamily="2" charset="-79"/>
          <a:ea typeface="+mn-ea"/>
          <a:cs typeface="Varela Round" pitchFamily="2" charset="-79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93862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
Zweite Ebene
Dritte Ebene
Vierte Ebene
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904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4" r:id="rId3"/>
    <p:sldLayoutId id="2147483676" r:id="rId4"/>
    <p:sldLayoutId id="214748367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rgbClr val="21212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 baseline="0">
          <a:solidFill>
            <a:srgbClr val="21212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A6A3D18B-8D9B-4827-916F-7F5EA3FB76A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782452043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" name="think-cell Folie" r:id="rId10" imgW="383" imgH="384" progId="TCLayout.ActiveDocument.1">
                  <p:embed/>
                </p:oleObj>
              </mc:Choice>
              <mc:Fallback>
                <p:oleObj name="think-cell Folie" r:id="rId10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37CE988D-13B0-4BEC-B994-D2BF938A069F}"/>
              </a:ext>
            </a:extLst>
          </p:cNvPr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e-DE" sz="4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93862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
Zweite Ebene
Dritte Ebene
Vierte Ebene
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2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rgbClr val="21212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 baseline="0">
          <a:solidFill>
            <a:srgbClr val="21212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918B26EA-71F6-44A2-8A4E-C4F80275671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879980318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" name="think-cell Folie" r:id="rId10" imgW="383" imgH="384" progId="TCLayout.ActiveDocument.1">
                  <p:embed/>
                </p:oleObj>
              </mc:Choice>
              <mc:Fallback>
                <p:oleObj name="think-cell Folie" r:id="rId10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>
            <a:extLst>
              <a:ext uri="{FF2B5EF4-FFF2-40B4-BE49-F238E27FC236}">
                <a16:creationId xmlns:a16="http://schemas.microsoft.com/office/drawing/2014/main" id="{0CCF4759-4E15-4C66-94BE-34C485E356AC}"/>
              </a:ext>
            </a:extLst>
          </p:cNvPr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e-DE" sz="4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93862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
Zweite Ebene
Dritte Ebene
Vierte Ebene
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055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6" r:id="rId3"/>
    <p:sldLayoutId id="2147483688" r:id="rId4"/>
    <p:sldLayoutId id="214748368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rgbClr val="21212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 baseline="0">
          <a:solidFill>
            <a:srgbClr val="21212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5E7FF110-65DC-4D2C-8BDD-AE6F042E0F0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058292882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" name="think-cell Folie" r:id="rId10" imgW="383" imgH="384" progId="TCLayout.ActiveDocument.1">
                  <p:embed/>
                </p:oleObj>
              </mc:Choice>
              <mc:Fallback>
                <p:oleObj name="think-cell Folie" r:id="rId10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>
            <a:extLst>
              <a:ext uri="{FF2B5EF4-FFF2-40B4-BE49-F238E27FC236}">
                <a16:creationId xmlns:a16="http://schemas.microsoft.com/office/drawing/2014/main" id="{F65C5B9E-733C-4D5A-8054-96425A665E64}"/>
              </a:ext>
            </a:extLst>
          </p:cNvPr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e-DE" sz="4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93862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
Zweite Ebene
Dritte Ebene
Vierte Ebene
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36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rgbClr val="21212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 baseline="0">
          <a:solidFill>
            <a:srgbClr val="21212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C2A3735D-6796-422B-8D87-6D5410A3FF2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173370730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" name="think-cell Folie" r:id="rId10" imgW="383" imgH="384" progId="TCLayout.ActiveDocument.1">
                  <p:embed/>
                </p:oleObj>
              </mc:Choice>
              <mc:Fallback>
                <p:oleObj name="think-cell Folie" r:id="rId10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>
            <a:extLst>
              <a:ext uri="{FF2B5EF4-FFF2-40B4-BE49-F238E27FC236}">
                <a16:creationId xmlns:a16="http://schemas.microsoft.com/office/drawing/2014/main" id="{1CCF8CF5-3828-4536-A9F1-0FC794490AC2}"/>
              </a:ext>
            </a:extLst>
          </p:cNvPr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e-DE" sz="4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93862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
Zweite Ebene
Dritte Ebene
Vierte Ebene
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451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8" r:id="rId3"/>
    <p:sldLayoutId id="2147483700" r:id="rId4"/>
    <p:sldLayoutId id="214748370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rgbClr val="21212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 baseline="0">
          <a:solidFill>
            <a:srgbClr val="21212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CFDAD3CF-5ECC-4A9A-913F-9CF1CC1F91B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736683829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" name="think-cell Folie" r:id="rId10" imgW="383" imgH="384" progId="TCLayout.ActiveDocument.1">
                  <p:embed/>
                </p:oleObj>
              </mc:Choice>
              <mc:Fallback>
                <p:oleObj name="think-cell Folie" r:id="rId10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>
            <a:extLst>
              <a:ext uri="{FF2B5EF4-FFF2-40B4-BE49-F238E27FC236}">
                <a16:creationId xmlns:a16="http://schemas.microsoft.com/office/drawing/2014/main" id="{946E4C1D-D1B5-4B03-BBAF-112A41EF45A1}"/>
              </a:ext>
            </a:extLst>
          </p:cNvPr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e-DE" sz="4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93862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
Zweite Ebene
Dritte Ebene
Vierte Ebene
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825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rgbClr val="21212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 baseline="0">
          <a:solidFill>
            <a:srgbClr val="21212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48958FED-19AC-4280-82A1-9F09D0F588A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810501802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6" name="think-cell Folie" r:id="rId10" imgW="383" imgH="384" progId="TCLayout.ActiveDocument.1">
                  <p:embed/>
                </p:oleObj>
              </mc:Choice>
              <mc:Fallback>
                <p:oleObj name="think-cell Folie" r:id="rId10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>
            <a:extLst>
              <a:ext uri="{FF2B5EF4-FFF2-40B4-BE49-F238E27FC236}">
                <a16:creationId xmlns:a16="http://schemas.microsoft.com/office/drawing/2014/main" id="{7928C320-9E32-4A35-A76C-596B59558F27}"/>
              </a:ext>
            </a:extLst>
          </p:cNvPr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e-DE" sz="4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93862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
Zweite Ebene
Dritte Ebene
Vierte Ebene
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473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10" r:id="rId3"/>
    <p:sldLayoutId id="2147483712" r:id="rId4"/>
    <p:sldLayoutId id="214748371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rgbClr val="21212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 baseline="0">
          <a:solidFill>
            <a:srgbClr val="21212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FCEC2E10-939A-4646-8931-18ACD63531B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654520401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0" name="think-cell Folie" r:id="rId10" imgW="383" imgH="384" progId="TCLayout.ActiveDocument.1">
                  <p:embed/>
                </p:oleObj>
              </mc:Choice>
              <mc:Fallback>
                <p:oleObj name="think-cell Folie" r:id="rId10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>
            <a:extLst>
              <a:ext uri="{FF2B5EF4-FFF2-40B4-BE49-F238E27FC236}">
                <a16:creationId xmlns:a16="http://schemas.microsoft.com/office/drawing/2014/main" id="{601D56F1-AD2E-47A7-9751-72447D03CD70}"/>
              </a:ext>
            </a:extLst>
          </p:cNvPr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e-DE" sz="4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93862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
Zweite Ebene
Dritte Ebene
Vierte Ebene
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56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2" r:id="rId3"/>
    <p:sldLayoutId id="2147483724" r:id="rId4"/>
    <p:sldLayoutId id="214748372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rgbClr val="21212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 baseline="0">
          <a:solidFill>
            <a:srgbClr val="21212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67E4DAD8-B79F-423D-8063-7AAD7D3C4AB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669540451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4" name="think-cell Folie" r:id="rId10" imgW="383" imgH="384" progId="TCLayout.ActiveDocument.1">
                  <p:embed/>
                </p:oleObj>
              </mc:Choice>
              <mc:Fallback>
                <p:oleObj name="think-cell Folie" r:id="rId10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B4268CF9-B100-4A83-92AA-D64613512EF8}"/>
              </a:ext>
            </a:extLst>
          </p:cNvPr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e-DE" sz="4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93862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
Zweite Ebene
Dritte Ebene
Vierte Ebene
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953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rgbClr val="21212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 baseline="0">
          <a:solidFill>
            <a:srgbClr val="21212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1.emf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oy&#10;&#10;Description automatically generated">
            <a:extLst>
              <a:ext uri="{FF2B5EF4-FFF2-40B4-BE49-F238E27FC236}">
                <a16:creationId xmlns:a16="http://schemas.microsoft.com/office/drawing/2014/main" id="{EE080D5B-8831-4349-AB06-CC762E49FD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372"/>
          <a:stretch/>
        </p:blipFill>
        <p:spPr>
          <a:xfrm>
            <a:off x="1446498" y="836712"/>
            <a:ext cx="9299004" cy="1905000"/>
          </a:xfrm>
          <a:prstGeom prst="rect">
            <a:avLst/>
          </a:prstGeom>
        </p:spPr>
      </p:pic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80096FCD-0AD1-40DA-B77A-88AF3910531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36183542"/>
              </p:ext>
            </p:ext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2" name="think-cell Folie" r:id="rId6" imgW="383" imgH="384" progId="TCLayout.ActiveDocument.1">
                  <p:embed/>
                </p:oleObj>
              </mc:Choice>
              <mc:Fallback>
                <p:oleObj name="think-cell Folie" r:id="rId6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5F5BBABD-FB78-4514-83EC-62DE6BAC6F6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52400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e-DE" sz="60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2340FB-CAB2-4747-9B6C-AC10EC258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44824"/>
            <a:ext cx="12192000" cy="24482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4000" dirty="0"/>
              <a:t>(Mis)Using Personas with</a:t>
            </a:r>
            <a:br>
              <a:rPr lang="en-GB" sz="4800" dirty="0"/>
            </a:br>
            <a:r>
              <a:rPr lang="en-GB" sz="6000" dirty="0">
                <a:latin typeface="Waltograph UI" panose="03080602000000000000" pitchFamily="66" charset="0"/>
              </a:rPr>
              <a:t>The Seven Dwarfs</a:t>
            </a:r>
            <a:br>
              <a:rPr lang="en-GB" sz="6000" dirty="0">
                <a:latin typeface="Waltograph UI" panose="03080602000000000000" pitchFamily="66" charset="0"/>
              </a:rPr>
            </a:br>
            <a:r>
              <a:rPr lang="en-GB" sz="4000" dirty="0">
                <a:cs typeface="Varela Round" pitchFamily="2" charset="-79"/>
              </a:rPr>
              <a:t>Persona Pack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488430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72CE5F-A27B-3C44-83C1-5F987CD668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7488" y="1340768"/>
            <a:ext cx="4896544" cy="5328592"/>
          </a:xfrm>
        </p:spPr>
        <p:txBody>
          <a:bodyPr/>
          <a:lstStyle/>
          <a:p>
            <a:r>
              <a:rPr lang="en-GB" sz="2800" dirty="0">
                <a:solidFill>
                  <a:srgbClr val="212121"/>
                </a:solidFill>
              </a:rPr>
              <a:t>Sleepy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arela Round" pitchFamily="2" charset="-79"/>
              </a:rPr>
              <a:t>The Exhausted 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arela Round" pitchFamily="2" charset="-79"/>
              </a:rPr>
              <a:t>Mentally / physically exhausted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arela Round" pitchFamily="2" charset="-79"/>
              </a:rPr>
              <a:t>Stressed, high cognitive load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arela Round" pitchFamily="2" charset="-79"/>
              </a:rPr>
              <a:t>Impatient, low tolerance for 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arela Round" pitchFamily="2" charset="-79"/>
              </a:rPr>
              <a:t>“On the edge” – mood / mental state could worsen at any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arela Round" pitchFamily="2" charset="-79"/>
              </a:rPr>
              <a:t>“I really don’t have time for this right now.”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69E2D4-DEFC-E547-A8F4-6B0C0D911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Dwarf Personas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7AF8C3DD-F536-C142-AA72-BDB36B91D4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/>
          </a:blip>
          <a:srcRect l="14587" t="5395" r="18061" b="11937"/>
          <a:stretch/>
        </p:blipFill>
        <p:spPr>
          <a:xfrm>
            <a:off x="6816080" y="404664"/>
            <a:ext cx="3672408" cy="6453336"/>
          </a:xfrm>
        </p:spPr>
      </p:pic>
    </p:spTree>
    <p:extLst>
      <p:ext uri="{BB962C8B-B14F-4D97-AF65-F5344CB8AC3E}">
        <p14:creationId xmlns:p14="http://schemas.microsoft.com/office/powerpoint/2010/main" val="2625473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72CE5F-A27B-3C44-83C1-5F987CD668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800" dirty="0">
                <a:solidFill>
                  <a:srgbClr val="212121"/>
                </a:solidFill>
              </a:rPr>
              <a:t>Sleepy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arela Round" pitchFamily="2" charset="-79"/>
              </a:rPr>
              <a:t>The Exhausted 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arela Round" pitchFamily="2" charset="-79"/>
              </a:rPr>
              <a:t>Mentally / physically exhausted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arela Round" pitchFamily="2" charset="-79"/>
              </a:rPr>
              <a:t>Stressed, high cognitive load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arela Round" pitchFamily="2" charset="-79"/>
              </a:rPr>
              <a:t>Impatient, low tolerance for 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arela Round" pitchFamily="2" charset="-79"/>
              </a:rPr>
              <a:t>“On the edge” – mood / mental state could worsen at any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arela Round" pitchFamily="2" charset="-79"/>
              </a:rPr>
              <a:t>“I really don’t have time for this right now.”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69E2D4-DEFC-E547-A8F4-6B0C0D911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Dwarf Personas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7AF8C3DD-F536-C142-AA72-BDB36B91D4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40000"/>
          </a:blip>
          <a:srcRect l="14587" t="5395" r="18061" b="11937"/>
          <a:stretch/>
        </p:blipFill>
        <p:spPr>
          <a:xfrm>
            <a:off x="9625988" y="2348880"/>
            <a:ext cx="2566011" cy="4509120"/>
          </a:xfr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762571A-DCDC-A143-860A-CAD00857F044}"/>
              </a:ext>
            </a:extLst>
          </p:cNvPr>
          <p:cNvSpPr txBox="1">
            <a:spLocks/>
          </p:cNvSpPr>
          <p:nvPr/>
        </p:nvSpPr>
        <p:spPr>
          <a:xfrm>
            <a:off x="5375920" y="1340768"/>
            <a:ext cx="6480720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5E5E5E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E5E5E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rgbClr val="212121"/>
                </a:solidFill>
              </a:rPr>
              <a:t>Ideas to develop further:</a:t>
            </a:r>
          </a:p>
          <a:p>
            <a:r>
              <a:rPr lang="en-GB" b="1" dirty="0"/>
              <a:t>Situation</a:t>
            </a:r>
            <a:r>
              <a:rPr lang="en-GB" dirty="0"/>
              <a:t>: Travelling frequently across time zones and using a calendar app to keep track of meetings, flight times, etc.</a:t>
            </a:r>
          </a:p>
          <a:p>
            <a:r>
              <a:rPr lang="en-GB" b="1" dirty="0"/>
              <a:t>Priority</a:t>
            </a:r>
            <a:r>
              <a:rPr lang="en-GB" dirty="0"/>
              <a:t>: Self-explanatory features</a:t>
            </a:r>
          </a:p>
          <a:p>
            <a:r>
              <a:rPr lang="en-GB" b="1" dirty="0"/>
              <a:t>Impact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Time zones for calendar appointments aren’t clear =&gt; stress, inconvenience, cost of having to rebook missed flights</a:t>
            </a:r>
          </a:p>
          <a:p>
            <a:pPr lvl="1"/>
            <a:r>
              <a:rPr lang="en-GB" dirty="0"/>
              <a:t>Appointment saved in the wrong time zone =&gt; missed meetings =&gt; lost work, money, reputation</a:t>
            </a:r>
          </a:p>
        </p:txBody>
      </p:sp>
    </p:spTree>
    <p:extLst>
      <p:ext uri="{BB962C8B-B14F-4D97-AF65-F5344CB8AC3E}">
        <p14:creationId xmlns:p14="http://schemas.microsoft.com/office/powerpoint/2010/main" val="2970395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72CE5F-A27B-3C44-83C1-5F987CD668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47528" y="1327076"/>
            <a:ext cx="4896544" cy="5328592"/>
          </a:xfrm>
        </p:spPr>
        <p:txBody>
          <a:bodyPr/>
          <a:lstStyle/>
          <a:p>
            <a:r>
              <a:rPr lang="en-GB" sz="2800" dirty="0">
                <a:solidFill>
                  <a:srgbClr val="212121"/>
                </a:solidFill>
              </a:rPr>
              <a:t>Bashful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arela Round" pitchFamily="2" charset="-79"/>
              </a:rPr>
              <a:t>The Anxious 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arela Round" pitchFamily="2" charset="-79"/>
              </a:rPr>
              <a:t>Shy, reserved, nervous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arela Round" pitchFamily="2" charset="-79"/>
              </a:rPr>
              <a:t>Worried about making a mistake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arela Round" pitchFamily="2" charset="-79"/>
              </a:rPr>
              <a:t>Sometimes avoids taking action “just in case”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arela Round" pitchFamily="2" charset="-79"/>
              </a:rPr>
              <a:t>Willingness to seek help can vary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arela Round" pitchFamily="2" charset="-79"/>
              </a:rPr>
              <a:t>“Umm, I don’t know.”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69E2D4-DEFC-E547-A8F4-6B0C0D911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Dwarf Personas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F424DAF-EF65-0A4B-9201-BF51FF7C69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/>
          </a:blip>
          <a:srcRect l="23852" t="8096" r="19403" b="18599"/>
          <a:stretch/>
        </p:blipFill>
        <p:spPr>
          <a:xfrm>
            <a:off x="7392144" y="332656"/>
            <a:ext cx="3528392" cy="6525344"/>
          </a:xfrm>
        </p:spPr>
      </p:pic>
    </p:spTree>
    <p:extLst>
      <p:ext uri="{BB962C8B-B14F-4D97-AF65-F5344CB8AC3E}">
        <p14:creationId xmlns:p14="http://schemas.microsoft.com/office/powerpoint/2010/main" val="995654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72CE5F-A27B-3C44-83C1-5F987CD668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800" dirty="0">
                <a:solidFill>
                  <a:srgbClr val="212121"/>
                </a:solidFill>
              </a:rPr>
              <a:t>Bashful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arela Round" pitchFamily="2" charset="-79"/>
              </a:rPr>
              <a:t>The Anxious 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arela Round" pitchFamily="2" charset="-79"/>
              </a:rPr>
              <a:t>Shy, reserved, nervous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arela Round" pitchFamily="2" charset="-79"/>
              </a:rPr>
              <a:t>Worried about making a mistake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arela Round" pitchFamily="2" charset="-79"/>
              </a:rPr>
              <a:t>Sometimes avoids taking action “just in case”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arela Round" pitchFamily="2" charset="-79"/>
              </a:rPr>
              <a:t>Willingness to seek help can vary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arela Round" pitchFamily="2" charset="-79"/>
              </a:rPr>
              <a:t>“Umm, I don’t know.”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69E2D4-DEFC-E547-A8F4-6B0C0D911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Dwarf Personas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F424DAF-EF65-0A4B-9201-BF51FF7C69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40000"/>
          </a:blip>
          <a:srcRect l="23852" t="8096" r="19403" b="18599"/>
          <a:stretch/>
        </p:blipFill>
        <p:spPr>
          <a:xfrm>
            <a:off x="9753822" y="2348880"/>
            <a:ext cx="2438177" cy="4509120"/>
          </a:xfr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4F8C799-63EC-CE4C-B51C-F0ABFE7E6C5F}"/>
              </a:ext>
            </a:extLst>
          </p:cNvPr>
          <p:cNvSpPr txBox="1">
            <a:spLocks/>
          </p:cNvSpPr>
          <p:nvPr/>
        </p:nvSpPr>
        <p:spPr>
          <a:xfrm>
            <a:off x="5375920" y="1340768"/>
            <a:ext cx="6480720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5E5E5E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E5E5E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rgbClr val="212121"/>
                </a:solidFill>
              </a:rPr>
              <a:t>Ideas to develop further:</a:t>
            </a:r>
          </a:p>
          <a:p>
            <a:r>
              <a:rPr lang="en-GB" b="1" dirty="0"/>
              <a:t>Situation</a:t>
            </a:r>
            <a:r>
              <a:rPr lang="en-GB" dirty="0"/>
              <a:t>: Moved to a different country and uses websites in non-native language</a:t>
            </a:r>
          </a:p>
          <a:p>
            <a:r>
              <a:rPr lang="en-GB" b="1" dirty="0"/>
              <a:t>Priority</a:t>
            </a:r>
            <a:r>
              <a:rPr lang="en-GB" dirty="0"/>
              <a:t>: Localisation, helpful graphics</a:t>
            </a:r>
          </a:p>
          <a:p>
            <a:r>
              <a:rPr lang="en-GB" b="1" dirty="0"/>
              <a:t>Impact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Tax information doesn’t translate well =&gt; wrong options selected and tax is under/over paid</a:t>
            </a:r>
          </a:p>
          <a:p>
            <a:pPr lvl="1"/>
            <a:r>
              <a:rPr lang="en-GB" dirty="0"/>
              <a:t>Large blocks of text displayed as pictures or PDFs =&gt; text can’t be easily translated </a:t>
            </a:r>
          </a:p>
        </p:txBody>
      </p:sp>
    </p:spTree>
    <p:extLst>
      <p:ext uri="{BB962C8B-B14F-4D97-AF65-F5344CB8AC3E}">
        <p14:creationId xmlns:p14="http://schemas.microsoft.com/office/powerpoint/2010/main" val="2887422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72CE5F-A27B-3C44-83C1-5F987CD668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03512" y="1327076"/>
            <a:ext cx="4896544" cy="5328592"/>
          </a:xfrm>
        </p:spPr>
        <p:txBody>
          <a:bodyPr>
            <a:normAutofit lnSpcReduction="10000"/>
          </a:bodyPr>
          <a:lstStyle/>
          <a:p>
            <a:r>
              <a:rPr lang="en-GB" sz="2800" dirty="0">
                <a:solidFill>
                  <a:srgbClr val="212121"/>
                </a:solidFill>
              </a:rPr>
              <a:t>Grumpy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arela Round" pitchFamily="2" charset="-79"/>
              </a:rPr>
              <a:t>The Angry 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arela Round" pitchFamily="2" charset="-79"/>
              </a:rPr>
              <a:t>Impatient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arela Round" pitchFamily="2" charset="-79"/>
              </a:rPr>
              <a:t>Easily annoyed / frustrated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arela Round" pitchFamily="2" charset="-79"/>
              </a:rPr>
              <a:t>Prone to “rage clicking” and device shaking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arela Round" pitchFamily="2" charset="-79"/>
              </a:rPr>
              <a:t>Likely to complain publicly and abandon a product based on one bad experience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arela Round" pitchFamily="2" charset="-79"/>
              </a:rPr>
              <a:t>Resistant to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arela Round" pitchFamily="2" charset="-79"/>
              </a:rPr>
              <a:t>“Why is everyone so incompetent?”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69E2D4-DEFC-E547-A8F4-6B0C0D911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Dwarf Personas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7175F9DF-1897-B349-AC3F-15BA93939E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94000"/>
          </a:blip>
          <a:srcRect l="21525" t="5394" r="21603" b="23404"/>
          <a:stretch/>
        </p:blipFill>
        <p:spPr>
          <a:xfrm>
            <a:off x="7032104" y="404664"/>
            <a:ext cx="3600400" cy="6453336"/>
          </a:xfrm>
        </p:spPr>
      </p:pic>
    </p:spTree>
    <p:extLst>
      <p:ext uri="{BB962C8B-B14F-4D97-AF65-F5344CB8AC3E}">
        <p14:creationId xmlns:p14="http://schemas.microsoft.com/office/powerpoint/2010/main" val="1257054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72CE5F-A27B-3C44-83C1-5F987CD668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dirty="0">
                <a:solidFill>
                  <a:srgbClr val="212121"/>
                </a:solidFill>
              </a:rPr>
              <a:t>Grumpy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arela Round" pitchFamily="2" charset="-79"/>
              </a:rPr>
              <a:t>The Angry 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arela Round" pitchFamily="2" charset="-79"/>
              </a:rPr>
              <a:t>Impatient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arela Round" pitchFamily="2" charset="-79"/>
              </a:rPr>
              <a:t>Easily annoyed / frustrated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arela Round" pitchFamily="2" charset="-79"/>
              </a:rPr>
              <a:t>Prone to “rage clicking” and device shaking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arela Round" pitchFamily="2" charset="-79"/>
              </a:rPr>
              <a:t>Likely to complain publicly and abandon a product based on one bad experience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arela Round" pitchFamily="2" charset="-79"/>
              </a:rPr>
              <a:t>Resistant to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arela Round" pitchFamily="2" charset="-79"/>
              </a:rPr>
              <a:t>“Why is everyone so incompetent?”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69E2D4-DEFC-E547-A8F4-6B0C0D911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Dwarf Personas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7175F9DF-1897-B349-AC3F-15BA93939E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40000"/>
          </a:blip>
          <a:srcRect l="21525" t="5394" r="21603" b="23404"/>
          <a:stretch/>
        </p:blipFill>
        <p:spPr>
          <a:xfrm>
            <a:off x="9676302" y="2348880"/>
            <a:ext cx="2515697" cy="4509120"/>
          </a:xfr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FF67ADA-34CB-164A-BEA5-4EB2A2F49018}"/>
              </a:ext>
            </a:extLst>
          </p:cNvPr>
          <p:cNvSpPr txBox="1">
            <a:spLocks/>
          </p:cNvSpPr>
          <p:nvPr/>
        </p:nvSpPr>
        <p:spPr>
          <a:xfrm>
            <a:off x="5375920" y="1340768"/>
            <a:ext cx="6480720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5E5E5E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E5E5E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rgbClr val="212121"/>
                </a:solidFill>
              </a:rPr>
              <a:t>Ideas to develop further:</a:t>
            </a:r>
          </a:p>
          <a:p>
            <a:r>
              <a:rPr lang="en-GB" b="1" dirty="0"/>
              <a:t>Situation</a:t>
            </a:r>
            <a:r>
              <a:rPr lang="en-GB" dirty="0"/>
              <a:t>: Having a bad day; manipulating and analysing a large data set using a spreadsheet app</a:t>
            </a:r>
          </a:p>
          <a:p>
            <a:r>
              <a:rPr lang="en-GB" b="1" dirty="0"/>
              <a:t>Priority</a:t>
            </a:r>
            <a:r>
              <a:rPr lang="en-GB" dirty="0"/>
              <a:t>: Reliability</a:t>
            </a:r>
          </a:p>
          <a:p>
            <a:r>
              <a:rPr lang="en-GB" b="1" dirty="0"/>
              <a:t>Impact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App crashes =&gt; data / changes lost</a:t>
            </a:r>
          </a:p>
          <a:p>
            <a:pPr lvl="1"/>
            <a:r>
              <a:rPr lang="en-GB" dirty="0"/>
              <a:t>Long processing times =&gt; frustration, wasted time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Could also be The Disgruntled One</a:t>
            </a:r>
            <a:br>
              <a:rPr lang="en-GB" dirty="0"/>
            </a:br>
            <a:r>
              <a:rPr lang="en-GB" dirty="0"/>
              <a:t>aka: Bad Actor / Security Threat</a:t>
            </a:r>
          </a:p>
        </p:txBody>
      </p:sp>
    </p:spTree>
    <p:extLst>
      <p:ext uri="{BB962C8B-B14F-4D97-AF65-F5344CB8AC3E}">
        <p14:creationId xmlns:p14="http://schemas.microsoft.com/office/powerpoint/2010/main" val="357182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72CE5F-A27B-3C44-83C1-5F987CD668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04857" y="1274622"/>
            <a:ext cx="4896544" cy="5328592"/>
          </a:xfrm>
        </p:spPr>
        <p:txBody>
          <a:bodyPr/>
          <a:lstStyle/>
          <a:p>
            <a:r>
              <a:rPr lang="en-GB" sz="2800" dirty="0">
                <a:solidFill>
                  <a:srgbClr val="212121"/>
                </a:solidFill>
              </a:rPr>
              <a:t>Happy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arela Round" pitchFamily="2" charset="-79"/>
              </a:rPr>
              <a:t>The Temporary 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arela Round" pitchFamily="2" charset="-79"/>
              </a:rPr>
              <a:t>Content, open-minded, forgiving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arela Round" pitchFamily="2" charset="-79"/>
              </a:rPr>
              <a:t>Willing to let small things go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arela Round" pitchFamily="2" charset="-79"/>
              </a:rPr>
              <a:t>No expectations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arela Round" pitchFamily="2" charset="-79"/>
              </a:rPr>
              <a:t>Mood / mental state could change at any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arela Round" pitchFamily="2" charset="-79"/>
              </a:rPr>
              <a:t>“Sounds great!”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69E2D4-DEFC-E547-A8F4-6B0C0D911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Dwarf Personas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447B207-5B94-284F-861A-57F1853359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/>
          </a:blip>
          <a:srcRect l="9874" t="9448" r="12757" b="17674"/>
          <a:stretch/>
        </p:blipFill>
        <p:spPr>
          <a:xfrm>
            <a:off x="6312024" y="254786"/>
            <a:ext cx="4896544" cy="6603214"/>
          </a:xfrm>
        </p:spPr>
      </p:pic>
    </p:spTree>
    <p:extLst>
      <p:ext uri="{BB962C8B-B14F-4D97-AF65-F5344CB8AC3E}">
        <p14:creationId xmlns:p14="http://schemas.microsoft.com/office/powerpoint/2010/main" val="2562967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72CE5F-A27B-3C44-83C1-5F987CD668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800" dirty="0">
                <a:solidFill>
                  <a:srgbClr val="212121"/>
                </a:solidFill>
              </a:rPr>
              <a:t>Happy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arela Round" pitchFamily="2" charset="-79"/>
              </a:rPr>
              <a:t>The Temporary 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arela Round" pitchFamily="2" charset="-79"/>
              </a:rPr>
              <a:t>Content, open-minded, forgiving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arela Round" pitchFamily="2" charset="-79"/>
              </a:rPr>
              <a:t>Willing to let small things go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arela Round" pitchFamily="2" charset="-79"/>
              </a:rPr>
              <a:t>No expectations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arela Round" pitchFamily="2" charset="-79"/>
              </a:rPr>
              <a:t>Mood / mental state could change at any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arela Round" pitchFamily="2" charset="-79"/>
              </a:rPr>
              <a:t>“Sounds great!”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69E2D4-DEFC-E547-A8F4-6B0C0D911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Dwarf Personas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447B207-5B94-284F-861A-57F1853359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50000"/>
          </a:blip>
          <a:srcRect l="9874" t="9448" r="12757" b="17674"/>
          <a:stretch/>
        </p:blipFill>
        <p:spPr>
          <a:xfrm>
            <a:off x="8848308" y="2348880"/>
            <a:ext cx="3343691" cy="4509120"/>
          </a:xfr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678CA94-CF21-814F-BD3D-3F20D02A0AD4}"/>
              </a:ext>
            </a:extLst>
          </p:cNvPr>
          <p:cNvSpPr txBox="1">
            <a:spLocks/>
          </p:cNvSpPr>
          <p:nvPr/>
        </p:nvSpPr>
        <p:spPr>
          <a:xfrm>
            <a:off x="5375920" y="1340768"/>
            <a:ext cx="6480720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5E5E5E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E5E5E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rgbClr val="212121"/>
                </a:solidFill>
              </a:rPr>
              <a:t>Ideas to develop further:</a:t>
            </a:r>
          </a:p>
          <a:p>
            <a:r>
              <a:rPr lang="en-GB" b="1" dirty="0"/>
              <a:t>Situation</a:t>
            </a:r>
            <a:r>
              <a:rPr lang="en-GB" dirty="0"/>
              <a:t>: Playing games on holiday with no time pressures and low stress</a:t>
            </a:r>
          </a:p>
          <a:p>
            <a:r>
              <a:rPr lang="en-GB" b="1" dirty="0"/>
              <a:t>Priority</a:t>
            </a:r>
            <a:r>
              <a:rPr lang="en-GB" dirty="0"/>
              <a:t>: Nice design, fun to use</a:t>
            </a:r>
          </a:p>
          <a:p>
            <a:r>
              <a:rPr lang="en-GB" b="1" dirty="0"/>
              <a:t>Impact</a:t>
            </a:r>
            <a:r>
              <a:rPr lang="en-GB" dirty="0"/>
              <a:t>: Low risk unless pushed towards a different mental state</a:t>
            </a:r>
          </a:p>
          <a:p>
            <a:r>
              <a:rPr lang="en-GB" dirty="0"/>
              <a:t>Casual user</a:t>
            </a:r>
          </a:p>
          <a:p>
            <a:r>
              <a:rPr lang="en-GB" dirty="0"/>
              <a:t>Technically proficient</a:t>
            </a:r>
          </a:p>
          <a:p>
            <a:r>
              <a:rPr lang="en-GB" dirty="0"/>
              <a:t>Physically able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9157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72CE5F-A27B-3C44-83C1-5F987CD668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15479" y="1341055"/>
            <a:ext cx="4896544" cy="5328592"/>
          </a:xfrm>
        </p:spPr>
        <p:txBody>
          <a:bodyPr>
            <a:normAutofit lnSpcReduction="10000"/>
          </a:bodyPr>
          <a:lstStyle/>
          <a:p>
            <a:r>
              <a:rPr lang="en-GB" sz="2800" dirty="0">
                <a:solidFill>
                  <a:srgbClr val="212121"/>
                </a:solidFill>
              </a:rPr>
              <a:t>Doc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arela Round" pitchFamily="2" charset="-79"/>
              </a:rPr>
              <a:t>The Picky 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arela Round" pitchFamily="2" charset="-79"/>
              </a:rPr>
              <a:t>Suspicious, difficult to impress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arela Round" pitchFamily="2" charset="-79"/>
              </a:rPr>
              <a:t>Easily turned off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arela Round" pitchFamily="2" charset="-79"/>
              </a:rPr>
              <a:t>Detail oriented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arela Round" pitchFamily="2" charset="-79"/>
              </a:rPr>
              <a:t>Prefers specificity over ambiguity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arela Round" pitchFamily="2" charset="-79"/>
              </a:rPr>
              <a:t>Can be distracted by lots of options or comparisons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arela Round" pitchFamily="2" charset="-79"/>
              </a:rPr>
              <a:t>“Hmm, I’m not sure about that.”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69E2D4-DEFC-E547-A8F4-6B0C0D911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Dwarf Personas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B5A449E3-42CF-6B41-B750-EB7E80FFFB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/>
          </a:blip>
          <a:srcRect l="21183" t="10799" r="18720" b="15446"/>
          <a:stretch/>
        </p:blipFill>
        <p:spPr>
          <a:xfrm>
            <a:off x="7104112" y="433656"/>
            <a:ext cx="3672409" cy="6452302"/>
          </a:xfrm>
        </p:spPr>
      </p:pic>
    </p:spTree>
    <p:extLst>
      <p:ext uri="{BB962C8B-B14F-4D97-AF65-F5344CB8AC3E}">
        <p14:creationId xmlns:p14="http://schemas.microsoft.com/office/powerpoint/2010/main" val="1395070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72CE5F-A27B-3C44-83C1-5F987CD668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dirty="0">
                <a:solidFill>
                  <a:srgbClr val="212121"/>
                </a:solidFill>
              </a:rPr>
              <a:t>Doc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arela Round" pitchFamily="2" charset="-79"/>
              </a:rPr>
              <a:t>The Picky 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arela Round" pitchFamily="2" charset="-79"/>
              </a:rPr>
              <a:t>Suspicious, difficult to impress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arela Round" pitchFamily="2" charset="-79"/>
              </a:rPr>
              <a:t>Easily turned off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arela Round" pitchFamily="2" charset="-79"/>
              </a:rPr>
              <a:t>Detail oriented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arela Round" pitchFamily="2" charset="-79"/>
              </a:rPr>
              <a:t>Prefers specificity over ambiguity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arela Round" pitchFamily="2" charset="-79"/>
              </a:rPr>
              <a:t>Can be distracted by lots of options or comparisons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arela Round" pitchFamily="2" charset="-79"/>
              </a:rPr>
              <a:t>“Hmm, I’m not sure about that.”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69E2D4-DEFC-E547-A8F4-6B0C0D911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Dwarf Personas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B5A449E3-42CF-6B41-B750-EB7E80FFFB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50000"/>
          </a:blip>
          <a:srcRect l="21183" t="10799" r="18720" b="15446"/>
          <a:stretch/>
        </p:blipFill>
        <p:spPr>
          <a:xfrm>
            <a:off x="9625578" y="2348880"/>
            <a:ext cx="2566422" cy="4509120"/>
          </a:xfr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47A9366-ADFE-1D4F-9B97-DAC026D0DA87}"/>
              </a:ext>
            </a:extLst>
          </p:cNvPr>
          <p:cNvSpPr txBox="1">
            <a:spLocks/>
          </p:cNvSpPr>
          <p:nvPr/>
        </p:nvSpPr>
        <p:spPr>
          <a:xfrm>
            <a:off x="5375920" y="1340768"/>
            <a:ext cx="6480720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5E5E5E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E5E5E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rgbClr val="212121"/>
                </a:solidFill>
              </a:rPr>
              <a:t>Ideas to develop further:</a:t>
            </a:r>
          </a:p>
          <a:p>
            <a:r>
              <a:rPr lang="en-GB" b="1" dirty="0"/>
              <a:t>Situation</a:t>
            </a:r>
            <a:r>
              <a:rPr lang="en-GB" dirty="0"/>
              <a:t>: Learning about privacy and trying to find a secure email provider</a:t>
            </a:r>
          </a:p>
          <a:p>
            <a:r>
              <a:rPr lang="en-GB" b="1" dirty="0"/>
              <a:t>Priority</a:t>
            </a:r>
            <a:r>
              <a:rPr lang="en-GB" dirty="0"/>
              <a:t>: Accurate, clearly presented information</a:t>
            </a:r>
          </a:p>
          <a:p>
            <a:r>
              <a:rPr lang="en-GB" b="1" dirty="0"/>
              <a:t>Impact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Mistrust =&gt; non-adoption</a:t>
            </a:r>
          </a:p>
          <a:p>
            <a:pPr lvl="1"/>
            <a:r>
              <a:rPr lang="en-GB" dirty="0"/>
              <a:t>Confusion and abandonment of secure email =&gt; stuck with non-secure email and less privacy</a:t>
            </a:r>
          </a:p>
        </p:txBody>
      </p:sp>
    </p:spTree>
    <p:extLst>
      <p:ext uri="{BB962C8B-B14F-4D97-AF65-F5344CB8AC3E}">
        <p14:creationId xmlns:p14="http://schemas.microsoft.com/office/powerpoint/2010/main" val="919739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72CE5F-A27B-3C44-83C1-5F987CD668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31504" y="1354658"/>
            <a:ext cx="4896544" cy="532859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212121"/>
                </a:solidFill>
              </a:rPr>
              <a:t>Sneezy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arela Round" pitchFamily="2" charset="-79"/>
              </a:rPr>
              <a:t>The Distracted 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arela Round" pitchFamily="2" charset="-79"/>
              </a:rPr>
              <a:t>Forgetful, erratic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arela Round" pitchFamily="2" charset="-79"/>
              </a:rPr>
              <a:t>Short attention span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arela Round" pitchFamily="2" charset="-79"/>
              </a:rPr>
              <a:t>Multi-tasker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arela Round" pitchFamily="2" charset="-79"/>
              </a:rPr>
              <a:t>Doesn’t like long or complicated workflows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arela Round" pitchFamily="2" charset="-79"/>
              </a:rPr>
              <a:t>Will stop mid-flow and continue later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arela Round" pitchFamily="2" charset="-79"/>
              </a:rPr>
              <a:t>“Sorry, did you ask me something?”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69E2D4-DEFC-E547-A8F4-6B0C0D911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Dwarf Personas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200761A0-370F-434B-A30C-A24023F5CB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/>
          </a:blip>
          <a:srcRect l="19432" t="10800" r="22464" b="19808"/>
          <a:stretch/>
        </p:blipFill>
        <p:spPr>
          <a:xfrm>
            <a:off x="6744072" y="350596"/>
            <a:ext cx="3816424" cy="6525344"/>
          </a:xfrm>
        </p:spPr>
      </p:pic>
    </p:spTree>
    <p:extLst>
      <p:ext uri="{BB962C8B-B14F-4D97-AF65-F5344CB8AC3E}">
        <p14:creationId xmlns:p14="http://schemas.microsoft.com/office/powerpoint/2010/main" val="257689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72CE5F-A27B-3C44-83C1-5F987CD668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solidFill>
                  <a:srgbClr val="212121"/>
                </a:solidFill>
              </a:rPr>
              <a:t>Sneezy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arela Round" pitchFamily="2" charset="-79"/>
              </a:rPr>
              <a:t>The Distracted 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arela Round" pitchFamily="2" charset="-79"/>
              </a:rPr>
              <a:t>Forgetful, erratic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arela Round" pitchFamily="2" charset="-79"/>
              </a:rPr>
              <a:t>Short attention span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arela Round" pitchFamily="2" charset="-79"/>
              </a:rPr>
              <a:t>Multi-tasker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arela Round" pitchFamily="2" charset="-79"/>
              </a:rPr>
              <a:t>Doesn’t like long or complicated workflows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arela Round" pitchFamily="2" charset="-79"/>
              </a:rPr>
              <a:t>Will stop mid-flow and continue later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arela Round" pitchFamily="2" charset="-79"/>
              </a:rPr>
              <a:t>“Sorry, did you ask me something?”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69E2D4-DEFC-E547-A8F4-6B0C0D911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Dwarf Personas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200761A0-370F-434B-A30C-A24023F5CB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50000"/>
          </a:blip>
          <a:srcRect l="19432" t="10800" r="22464" b="19808"/>
          <a:stretch/>
        </p:blipFill>
        <p:spPr>
          <a:xfrm>
            <a:off x="9554788" y="2348880"/>
            <a:ext cx="2637212" cy="4509120"/>
          </a:xfr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12302B6-3A46-D046-9438-D99D40A4E815}"/>
              </a:ext>
            </a:extLst>
          </p:cNvPr>
          <p:cNvSpPr txBox="1">
            <a:spLocks/>
          </p:cNvSpPr>
          <p:nvPr/>
        </p:nvSpPr>
        <p:spPr>
          <a:xfrm>
            <a:off x="5375920" y="1340768"/>
            <a:ext cx="6480720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5E5E5E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E5E5E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rgbClr val="212121"/>
                </a:solidFill>
              </a:rPr>
              <a:t>Ideas to develop further:</a:t>
            </a:r>
          </a:p>
          <a:p>
            <a:r>
              <a:rPr lang="en-GB" b="1" dirty="0"/>
              <a:t>Situation</a:t>
            </a:r>
            <a:r>
              <a:rPr lang="en-GB" dirty="0"/>
              <a:t>: Trying to make arrangements for a trip, across several sites – just one task on a list of to dos</a:t>
            </a:r>
          </a:p>
          <a:p>
            <a:r>
              <a:rPr lang="en-GB" b="1" dirty="0"/>
              <a:t>Priority</a:t>
            </a:r>
            <a:r>
              <a:rPr lang="en-GB" dirty="0"/>
              <a:t>: Quick, simple workflow; ample time to complete booking / purchase</a:t>
            </a:r>
          </a:p>
          <a:p>
            <a:r>
              <a:rPr lang="en-GB" b="1" dirty="0"/>
              <a:t>Impact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Incomplete booking =&gt; ruined trip</a:t>
            </a:r>
          </a:p>
          <a:p>
            <a:pPr lvl="1"/>
            <a:r>
              <a:rPr lang="en-GB" dirty="0"/>
              <a:t>Booking the wrong thing =&gt; extra stress to correct the booking</a:t>
            </a:r>
          </a:p>
          <a:p>
            <a:pPr lvl="1"/>
            <a:r>
              <a:rPr lang="en-GB" dirty="0"/>
              <a:t>Session times out =&gt; annoyance and wasted time</a:t>
            </a:r>
          </a:p>
        </p:txBody>
      </p:sp>
    </p:spTree>
    <p:extLst>
      <p:ext uri="{BB962C8B-B14F-4D97-AF65-F5344CB8AC3E}">
        <p14:creationId xmlns:p14="http://schemas.microsoft.com/office/powerpoint/2010/main" val="1583517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72CE5F-A27B-3C44-83C1-5F987CD668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03511" y="1340768"/>
            <a:ext cx="4896544" cy="5328592"/>
          </a:xfrm>
        </p:spPr>
        <p:txBody>
          <a:bodyPr/>
          <a:lstStyle/>
          <a:p>
            <a:r>
              <a:rPr lang="en-GB" sz="2800" dirty="0">
                <a:solidFill>
                  <a:srgbClr val="212121"/>
                </a:solidFill>
              </a:rPr>
              <a:t>Dopey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arela Round" pitchFamily="2" charset="-79"/>
              </a:rPr>
              <a:t>The Confused 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arela Round" pitchFamily="2" charset="-79"/>
              </a:rPr>
              <a:t>Unsure / overwhelmed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arela Round" pitchFamily="2" charset="-79"/>
              </a:rPr>
              <a:t>Takes comfort in familiar patterns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arela Round" pitchFamily="2" charset="-79"/>
              </a:rPr>
              <a:t>Seeks information / guides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arela Round" pitchFamily="2" charset="-79"/>
              </a:rPr>
              <a:t>Prone to errors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arela Round" pitchFamily="2" charset="-79"/>
              </a:rPr>
              <a:t>“Shit, what did I just do?”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69E2D4-DEFC-E547-A8F4-6B0C0D911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Dwarf Personas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AA57B46-198A-B846-8CEB-7C0D9F166F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/>
          </a:blip>
          <a:srcRect l="22953" t="6747" r="26762" b="24083"/>
          <a:stretch/>
        </p:blipFill>
        <p:spPr>
          <a:xfrm>
            <a:off x="7248128" y="476672"/>
            <a:ext cx="3240361" cy="6381328"/>
          </a:xfrm>
        </p:spPr>
      </p:pic>
    </p:spTree>
    <p:extLst>
      <p:ext uri="{BB962C8B-B14F-4D97-AF65-F5344CB8AC3E}">
        <p14:creationId xmlns:p14="http://schemas.microsoft.com/office/powerpoint/2010/main" val="2000633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72CE5F-A27B-3C44-83C1-5F987CD668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800" dirty="0">
                <a:solidFill>
                  <a:srgbClr val="212121"/>
                </a:solidFill>
              </a:rPr>
              <a:t>Dopey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arela Round" pitchFamily="2" charset="-79"/>
              </a:rPr>
              <a:t>The Confused 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arela Round" pitchFamily="2" charset="-79"/>
              </a:rPr>
              <a:t>Unsure / overwhelmed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arela Round" pitchFamily="2" charset="-79"/>
              </a:rPr>
              <a:t>Takes comfort in familiar patterns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arela Round" pitchFamily="2" charset="-79"/>
              </a:rPr>
              <a:t>Seeks information / guides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arela Round" pitchFamily="2" charset="-79"/>
              </a:rPr>
              <a:t>Prone to errors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arela Round" pitchFamily="2" charset="-79"/>
              </a:rPr>
              <a:t>“Shit, what did I just do?”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69E2D4-DEFC-E547-A8F4-6B0C0D911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Dwarf Personas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AA57B46-198A-B846-8CEB-7C0D9F166F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50000"/>
          </a:blip>
          <a:srcRect l="22953" t="6747" r="26762" b="24083"/>
          <a:stretch/>
        </p:blipFill>
        <p:spPr>
          <a:xfrm>
            <a:off x="9902324" y="2348880"/>
            <a:ext cx="2289676" cy="4509120"/>
          </a:xfr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6ED4E87-6AE6-2446-BF6B-793CE086C1B5}"/>
              </a:ext>
            </a:extLst>
          </p:cNvPr>
          <p:cNvSpPr txBox="1">
            <a:spLocks/>
          </p:cNvSpPr>
          <p:nvPr/>
        </p:nvSpPr>
        <p:spPr>
          <a:xfrm>
            <a:off x="5375920" y="1340768"/>
            <a:ext cx="6480720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5E5E5E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E5E5E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rgbClr val="212121"/>
                </a:solidFill>
              </a:rPr>
              <a:t>Ideas to develop further:</a:t>
            </a:r>
          </a:p>
          <a:p>
            <a:r>
              <a:rPr lang="en-GB" b="1" dirty="0"/>
              <a:t>Situation</a:t>
            </a:r>
            <a:r>
              <a:rPr lang="en-GB" dirty="0"/>
              <a:t>: Using internal systems at a new company to change a customer’s billing information</a:t>
            </a:r>
          </a:p>
          <a:p>
            <a:r>
              <a:rPr lang="en-GB" b="1" dirty="0"/>
              <a:t>Priority</a:t>
            </a:r>
            <a:r>
              <a:rPr lang="en-GB" dirty="0"/>
              <a:t>: Clear instructions and warning messages</a:t>
            </a:r>
          </a:p>
          <a:p>
            <a:r>
              <a:rPr lang="en-GB" b="1" dirty="0"/>
              <a:t>Impact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Wrong action taken =&gt; customer is charged too much</a:t>
            </a:r>
          </a:p>
          <a:p>
            <a:pPr lvl="1"/>
            <a:r>
              <a:rPr lang="en-GB" dirty="0"/>
              <a:t>Customer complains =&gt; job is at risk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41955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1JRWU6TTN.4f4wSns.ya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ixa6SYmTRqxzCoPeypt0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RmI6yFsTsW9JrwaA9x7e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azlI.EHQ3C8U5ebaz1Qz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OIUx_kRLmtopMiyvNuV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gLM4cM5SjiyyNPJ7hjSG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fHugTnDQceFiIWQsSoYl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mslV1EmSdSESJ6TtEK8u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oaFCZ4cRISlwuAWsaUsU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65SR0wYRka7X_28ZOQX6Q"/>
</p:tagLst>
</file>

<file path=ppt/theme/theme1.xml><?xml version="1.0" encoding="utf-8"?>
<a:theme xmlns:a="http://schemas.openxmlformats.org/drawingml/2006/main" name="Dark Space 1">
  <a:themeElements>
    <a:clrScheme name="Dunkler Hintergrund">
      <a:dk1>
        <a:srgbClr val="FFFFFF"/>
      </a:dk1>
      <a:lt1>
        <a:srgbClr val="000000"/>
      </a:lt1>
      <a:dk2>
        <a:srgbClr val="E7E6E6"/>
      </a:dk2>
      <a:lt2>
        <a:srgbClr val="44546A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L Light" id="{D7837455-8E30-E342-8A17-12384F1E5584}" vid="{B04D8AE1-E5AF-D046-B239-223AECC63CB1}"/>
    </a:ext>
  </a:extLst>
</a:theme>
</file>

<file path=ppt/theme/theme10.xml><?xml version="1.0" encoding="utf-8"?>
<a:theme xmlns:a="http://schemas.openxmlformats.org/drawingml/2006/main" name="Clean 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L Light" id="{D7837455-8E30-E342-8A17-12384F1E5584}" vid="{AA9B3529-F1ED-F740-BE76-EA83AA7BB168}"/>
    </a:ext>
  </a:extLst>
</a:theme>
</file>

<file path=ppt/theme/theme1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ark Space 2">
  <a:themeElements>
    <a:clrScheme name="Dunkler Hintergrund">
      <a:dk1>
        <a:srgbClr val="FFFFFF"/>
      </a:dk1>
      <a:lt1>
        <a:srgbClr val="000000"/>
      </a:lt1>
      <a:dk2>
        <a:srgbClr val="E7E6E6"/>
      </a:dk2>
      <a:lt2>
        <a:srgbClr val="44546A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L Light" id="{D7837455-8E30-E342-8A17-12384F1E5584}" vid="{343883A5-1B41-9A4E-81A3-5FA9122FF80C}"/>
    </a:ext>
  </a:extLst>
</a:theme>
</file>

<file path=ppt/theme/theme3.xml><?xml version="1.0" encoding="utf-8"?>
<a:theme xmlns:a="http://schemas.openxmlformats.org/drawingml/2006/main" name="Cape Hope 1">
  <a:themeElements>
    <a:clrScheme name="Dunkler Hintergrund">
      <a:dk1>
        <a:srgbClr val="FFFFFF"/>
      </a:dk1>
      <a:lt1>
        <a:srgbClr val="000000"/>
      </a:lt1>
      <a:dk2>
        <a:srgbClr val="E7E6E6"/>
      </a:dk2>
      <a:lt2>
        <a:srgbClr val="44546A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L Light" id="{D7837455-8E30-E342-8A17-12384F1E5584}" vid="{01463CD4-A59B-8245-9703-6A937AD73D53}"/>
    </a:ext>
  </a:extLst>
</a:theme>
</file>

<file path=ppt/theme/theme4.xml><?xml version="1.0" encoding="utf-8"?>
<a:theme xmlns:a="http://schemas.openxmlformats.org/drawingml/2006/main" name="Cape Hope 2">
  <a:themeElements>
    <a:clrScheme name="Dunkler Hintergrund">
      <a:dk1>
        <a:srgbClr val="FFFFFF"/>
      </a:dk1>
      <a:lt1>
        <a:srgbClr val="000000"/>
      </a:lt1>
      <a:dk2>
        <a:srgbClr val="E7E6E6"/>
      </a:dk2>
      <a:lt2>
        <a:srgbClr val="44546A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L Light" id="{D7837455-8E30-E342-8A17-12384F1E5584}" vid="{263DFE72-693B-C344-92B0-C74D8AAED487}"/>
    </a:ext>
  </a:extLst>
</a:theme>
</file>

<file path=ppt/theme/theme5.xml><?xml version="1.0" encoding="utf-8"?>
<a:theme xmlns:a="http://schemas.openxmlformats.org/drawingml/2006/main" name="Deep Sea 1">
  <a:themeElements>
    <a:clrScheme name="Dunkler Hintergrund">
      <a:dk1>
        <a:srgbClr val="FFFFFF"/>
      </a:dk1>
      <a:lt1>
        <a:srgbClr val="000000"/>
      </a:lt1>
      <a:dk2>
        <a:srgbClr val="E7E6E6"/>
      </a:dk2>
      <a:lt2>
        <a:srgbClr val="44546A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L Light" id="{D7837455-8E30-E342-8A17-12384F1E5584}" vid="{E33253EB-7DB2-D142-8424-95C3BEA9ADB7}"/>
    </a:ext>
  </a:extLst>
</a:theme>
</file>

<file path=ppt/theme/theme6.xml><?xml version="1.0" encoding="utf-8"?>
<a:theme xmlns:a="http://schemas.openxmlformats.org/drawingml/2006/main" name="Deep Sea 2">
  <a:themeElements>
    <a:clrScheme name="Dunkler Hintergrund">
      <a:dk1>
        <a:srgbClr val="FFFFFF"/>
      </a:dk1>
      <a:lt1>
        <a:srgbClr val="000000"/>
      </a:lt1>
      <a:dk2>
        <a:srgbClr val="E7E6E6"/>
      </a:dk2>
      <a:lt2>
        <a:srgbClr val="44546A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L Light" id="{D7837455-8E30-E342-8A17-12384F1E5584}" vid="{5FA9C3AD-F6B4-4D49-8F34-F4E0CFEFE4FE}"/>
    </a:ext>
  </a:extLst>
</a:theme>
</file>

<file path=ppt/theme/theme7.xml><?xml version="1.0" encoding="utf-8"?>
<a:theme xmlns:a="http://schemas.openxmlformats.org/drawingml/2006/main" name="Pink Horizon 1">
  <a:themeElements>
    <a:clrScheme name="Dunkler Hintergrund">
      <a:dk1>
        <a:srgbClr val="FFFFFF"/>
      </a:dk1>
      <a:lt1>
        <a:srgbClr val="000000"/>
      </a:lt1>
      <a:dk2>
        <a:srgbClr val="E7E6E6"/>
      </a:dk2>
      <a:lt2>
        <a:srgbClr val="44546A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L Light" id="{D7837455-8E30-E342-8A17-12384F1E5584}" vid="{2C84241D-224E-6F48-9A57-CED9ADB78792}"/>
    </a:ext>
  </a:extLst>
</a:theme>
</file>

<file path=ppt/theme/theme8.xml><?xml version="1.0" encoding="utf-8"?>
<a:theme xmlns:a="http://schemas.openxmlformats.org/drawingml/2006/main" name="Pink Horizon 2">
  <a:themeElements>
    <a:clrScheme name="Dunkler Hintergrund">
      <a:dk1>
        <a:srgbClr val="FFFFFF"/>
      </a:dk1>
      <a:lt1>
        <a:srgbClr val="000000"/>
      </a:lt1>
      <a:dk2>
        <a:srgbClr val="E7E6E6"/>
      </a:dk2>
      <a:lt2>
        <a:srgbClr val="44546A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L Light" id="{D7837455-8E30-E342-8A17-12384F1E5584}" vid="{091D2A9D-872A-864D-8986-C22A26DFA9B6}"/>
    </a:ext>
  </a:extLst>
</a:theme>
</file>

<file path=ppt/theme/theme9.xml><?xml version="1.0" encoding="utf-8"?>
<a:theme xmlns:a="http://schemas.openxmlformats.org/drawingml/2006/main" name="Midnight">
  <a:themeElements>
    <a:clrScheme name="Dunkler Hintergrund">
      <a:dk1>
        <a:srgbClr val="FFFFFF"/>
      </a:dk1>
      <a:lt1>
        <a:srgbClr val="000000"/>
      </a:lt1>
      <a:dk2>
        <a:srgbClr val="E7E6E6"/>
      </a:dk2>
      <a:lt2>
        <a:srgbClr val="44546A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L Light" id="{D7837455-8E30-E342-8A17-12384F1E5584}" vid="{7FA8124C-F91A-E444-98AF-F49BBF67DBF3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4770CC7-F2EB-EC42-8445-D16677329100}">
  <we:reference id="wa104381335" version="1.0.0.1" store="en-US" storeType="OMEX"/>
  <we:alternateReferences>
    <we:reference id="wa104381335" version="1.0.0.1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5288CBA5A789043A34D9587D3A23D9E" ma:contentTypeVersion="5" ma:contentTypeDescription="Ein neues Dokument erstellen." ma:contentTypeScope="" ma:versionID="09f71b2c87790ceb8331cec532a1cc9a">
  <xsd:schema xmlns:xsd="http://www.w3.org/2001/XMLSchema" xmlns:xs="http://www.w3.org/2001/XMLSchema" xmlns:p="http://schemas.microsoft.com/office/2006/metadata/properties" xmlns:ns2="2ad94c13-2151-421f-97a1-3ab9ca5151c5" targetNamespace="http://schemas.microsoft.com/office/2006/metadata/properties" ma:root="true" ma:fieldsID="c40609e2d1e45e35f8ad2bbb2d732563" ns2:_="">
    <xsd:import namespace="2ad94c13-2151-421f-97a1-3ab9ca5151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d94c13-2151-421f-97a1-3ab9ca5151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7329E7-716E-4EFB-AC9E-0A49F5701C24}">
  <ds:schemaRefs>
    <ds:schemaRef ds:uri="2ad94c13-2151-421f-97a1-3ab9ca5151c5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5777CBD-0F5D-476D-819E-493AD80595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d94c13-2151-421f-97a1-3ab9ca5151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1D0D665-6608-44CD-B76F-A3E928D1DE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Dark Space 1</Template>
  <TotalTime>20454</TotalTime>
  <Words>906</Words>
  <Application>Microsoft Macintosh PowerPoint</Application>
  <PresentationFormat>Widescreen</PresentationFormat>
  <Paragraphs>165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32" baseType="lpstr">
      <vt:lpstr>Arial</vt:lpstr>
      <vt:lpstr>Calibri</vt:lpstr>
      <vt:lpstr>Calibri Light</vt:lpstr>
      <vt:lpstr>Comfortaa</vt:lpstr>
      <vt:lpstr>Varela Round</vt:lpstr>
      <vt:lpstr>Waltograph UI</vt:lpstr>
      <vt:lpstr>Dark Space 1</vt:lpstr>
      <vt:lpstr>Dark Space 2</vt:lpstr>
      <vt:lpstr>Cape Hope 1</vt:lpstr>
      <vt:lpstr>Cape Hope 2</vt:lpstr>
      <vt:lpstr>Deep Sea 1</vt:lpstr>
      <vt:lpstr>Deep Sea 2</vt:lpstr>
      <vt:lpstr>Pink Horizon 1</vt:lpstr>
      <vt:lpstr>Pink Horizon 2</vt:lpstr>
      <vt:lpstr>Midnight</vt:lpstr>
      <vt:lpstr>Clean White</vt:lpstr>
      <vt:lpstr>think-cell Folie</vt:lpstr>
      <vt:lpstr>(Mis)Using Personas with The Seven Dwarfs Persona Pack</vt:lpstr>
      <vt:lpstr>Dwarf Personas</vt:lpstr>
      <vt:lpstr>Dwarf Personas</vt:lpstr>
      <vt:lpstr>Dwarf Personas</vt:lpstr>
      <vt:lpstr>Dwarf Personas</vt:lpstr>
      <vt:lpstr>Dwarf Personas</vt:lpstr>
      <vt:lpstr>Dwarf Personas</vt:lpstr>
      <vt:lpstr>Dwarf Personas</vt:lpstr>
      <vt:lpstr>Dwarf Personas</vt:lpstr>
      <vt:lpstr>Dwarf Personas</vt:lpstr>
      <vt:lpstr>Dwarf Personas</vt:lpstr>
      <vt:lpstr>Dwarf Personas</vt:lpstr>
      <vt:lpstr>Dwarf Personas</vt:lpstr>
      <vt:lpstr>Dwarf Personas</vt:lpstr>
      <vt:lpstr>Dwarf Personas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(Mis)Using Personas with The Seven Dwarfs</dc:title>
  <dc:creator>Cassandra Leung</dc:creator>
  <cp:lastModifiedBy>Cassandra Leung</cp:lastModifiedBy>
  <cp:revision>111</cp:revision>
  <cp:lastPrinted>2019-09-11T07:02:56Z</cp:lastPrinted>
  <dcterms:created xsi:type="dcterms:W3CDTF">2019-06-26T12:57:11Z</dcterms:created>
  <dcterms:modified xsi:type="dcterms:W3CDTF">2019-09-12T20:15:40Z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0x01010025288CBA5A789043A34D9587D3A23D9E</vt:lpwstr>
  </property>
</Properties>
</file>