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8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3.xml" ContentType="application/vnd.openxmlformats-officedocument.them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4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5.xml" ContentType="application/vnd.openxmlformats-officedocument.them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6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7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8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4"/>
    <p:sldMasterId id="2147483682" r:id="rId5"/>
    <p:sldMasterId id="2147483754" r:id="rId6"/>
    <p:sldMasterId id="2147483694" r:id="rId7"/>
    <p:sldMasterId id="2147483748" r:id="rId8"/>
    <p:sldMasterId id="2147483706" r:id="rId9"/>
    <p:sldMasterId id="2147483718" r:id="rId10"/>
    <p:sldMasterId id="2147483742" r:id="rId11"/>
    <p:sldMasterId id="2147483670" r:id="rId12"/>
    <p:sldMasterId id="2147483766" r:id="rId13"/>
    <p:sldMasterId id="2147483772" r:id="rId14"/>
    <p:sldMasterId id="2147483778" r:id="rId15"/>
    <p:sldMasterId id="2147483784" r:id="rId16"/>
    <p:sldMasterId id="2147483790" r:id="rId17"/>
    <p:sldMasterId id="2147483796" r:id="rId18"/>
    <p:sldMasterId id="2147483802" r:id="rId19"/>
    <p:sldMasterId id="2147483808" r:id="rId20"/>
    <p:sldMasterId id="2147483814" r:id="rId21"/>
    <p:sldMasterId id="2147483820" r:id="rId22"/>
  </p:sldMasterIdLst>
  <p:notesMasterIdLst>
    <p:notesMasterId r:id="rId39"/>
  </p:notesMasterIdLst>
  <p:sldIdLst>
    <p:sldId id="257" r:id="rId23"/>
    <p:sldId id="282" r:id="rId24"/>
    <p:sldId id="285" r:id="rId25"/>
    <p:sldId id="286" r:id="rId26"/>
    <p:sldId id="287" r:id="rId27"/>
    <p:sldId id="283" r:id="rId28"/>
    <p:sldId id="284" r:id="rId29"/>
    <p:sldId id="288" r:id="rId30"/>
    <p:sldId id="295" r:id="rId31"/>
    <p:sldId id="289" r:id="rId32"/>
    <p:sldId id="290" r:id="rId33"/>
    <p:sldId id="291" r:id="rId34"/>
    <p:sldId id="293" r:id="rId35"/>
    <p:sldId id="292" r:id="rId36"/>
    <p:sldId id="294" r:id="rId37"/>
    <p:sldId id="296" r:id="rId38"/>
  </p:sldIdLst>
  <p:sldSz cx="12192000" cy="6858000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30D6"/>
    <a:srgbClr val="5E5E5E"/>
    <a:srgbClr val="212121"/>
    <a:srgbClr val="FEFFFA"/>
    <a:srgbClr val="FF8C00"/>
    <a:srgbClr val="AB56FF"/>
    <a:srgbClr val="CA39EA"/>
    <a:srgbClr val="F4AD56"/>
    <a:srgbClr val="4B97FA"/>
    <a:srgbClr val="FD19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86"/>
    <p:restoredTop sz="94907"/>
  </p:normalViewPr>
  <p:slideViewPr>
    <p:cSldViewPr snapToObjects="1" showGuides="1">
      <p:cViewPr varScale="1">
        <p:scale>
          <a:sx n="90" d="100"/>
          <a:sy n="90" d="100"/>
        </p:scale>
        <p:origin x="7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notesMaster" Target="notesMasters/notesMaster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57366-C4B7-714A-A9E1-37245D36512A}" type="datetimeFigureOut">
              <a:rPr lang="de-DE" smtClean="0"/>
              <a:t>21.11.19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BCB47-B510-F848-8FA4-CA7E126B27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980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9112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69224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655007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387906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52476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899036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14062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25405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8375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464696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83580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06891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4645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64365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18691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2697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49159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007439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41357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70609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153955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92980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8675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61895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7803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369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79529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8369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8369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32184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825655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8373237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296450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8537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008089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304353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304763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20558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410062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53879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8369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83695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8236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738094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24475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>
            <a:normAutofit/>
          </a:bodyPr>
          <a:lstStyle>
            <a:lvl1pPr algn="ctr">
              <a:defRPr sz="5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7032"/>
            <a:ext cx="9144000" cy="90708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9938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72" y="1484785"/>
            <a:ext cx="11162456" cy="4968551"/>
          </a:xfrm>
        </p:spPr>
        <p:txBody>
          <a:bodyPr/>
          <a:lstStyle>
            <a:lvl1pPr>
              <a:defRPr>
                <a:solidFill>
                  <a:srgbClr val="5E5E5E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60F3E4-F5BB-344E-80DB-8EF3063E1FE0}"/>
              </a:ext>
            </a:extLst>
          </p:cNvPr>
          <p:cNvSpPr txBox="1"/>
          <p:nvPr/>
        </p:nvSpPr>
        <p:spPr>
          <a:xfrm>
            <a:off x="9768408" y="3533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@</a:t>
            </a:r>
            <a:r>
              <a:rPr lang="de-DE" sz="18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Tweet_Cassandra</a:t>
            </a:r>
            <a:endParaRPr lang="de-DE" sz="180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B08B049-43EA-EC4D-B987-1919E498D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1" y="188640"/>
            <a:ext cx="938625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745522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2EBFE1-BB5A-0B48-975E-C4EAEA30014C}"/>
              </a:ext>
            </a:extLst>
          </p:cNvPr>
          <p:cNvSpPr txBox="1"/>
          <p:nvPr/>
        </p:nvSpPr>
        <p:spPr>
          <a:xfrm>
            <a:off x="9768408" y="3533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@</a:t>
            </a:r>
            <a:r>
              <a:rPr lang="de-DE" sz="18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Tweet_Cassandra</a:t>
            </a:r>
            <a:endParaRPr lang="de-DE" sz="180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04B8958-9AE2-D044-B40B-45AF8CDA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1" y="188640"/>
            <a:ext cx="938625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25243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E0B40C-F0E7-254D-8BCF-610901D55559}"/>
              </a:ext>
            </a:extLst>
          </p:cNvPr>
          <p:cNvSpPr txBox="1"/>
          <p:nvPr/>
        </p:nvSpPr>
        <p:spPr>
          <a:xfrm>
            <a:off x="9768408" y="3533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@</a:t>
            </a:r>
            <a:r>
              <a:rPr lang="de-DE" sz="18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Tweet_Cassandra</a:t>
            </a:r>
            <a:endParaRPr lang="de-DE" sz="180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44AAE10-CFD8-F245-88CA-1BB540D17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1" y="188640"/>
            <a:ext cx="938625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5859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Pr>
        <a:gradFill flip="none" rotWithShape="1">
          <a:gsLst>
            <a:gs pos="58000">
              <a:srgbClr val="0D0D0D"/>
            </a:gs>
            <a:gs pos="75000">
              <a:schemeClr val="accent1">
                <a:lumMod val="75000"/>
              </a:schemeClr>
            </a:gs>
            <a:gs pos="79000">
              <a:srgbClr val="0D0D0D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51063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91A9D1-35ED-9342-97F1-F3DCF7EF7EA9}"/>
              </a:ext>
            </a:extLst>
          </p:cNvPr>
          <p:cNvSpPr txBox="1"/>
          <p:nvPr/>
        </p:nvSpPr>
        <p:spPr>
          <a:xfrm>
            <a:off x="9768408" y="35332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@</a:t>
            </a:r>
            <a:r>
              <a:rPr lang="de-DE" sz="18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Tweet_Cassandra</a:t>
            </a:r>
            <a:endParaRPr lang="de-DE" sz="180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4250856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66231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735600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57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557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925592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88981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53503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76999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650730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7225114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045938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119851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36851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33778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2823809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217920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82549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078112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16371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1241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740984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2846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4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13494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410217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571622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5595066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019446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551301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8212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640619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213760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4708128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837450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55703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945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416720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65467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483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18433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483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483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000300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5669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796399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402612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5074284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555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247611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9681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77385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4849991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18708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557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2987481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483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483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171483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65263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23097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vmlDrawing" Target="../drawings/vmlDrawing1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48.xml"/><Relationship Id="rId7" Type="http://schemas.openxmlformats.org/officeDocument/2006/relationships/vmlDrawing" Target="../drawings/vmlDrawing9.vml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10.xml"/><Relationship Id="rId11" Type="http://schemas.openxmlformats.org/officeDocument/2006/relationships/tags" Target="../tags/tag21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2.png"/><Relationship Id="rId10" Type="http://schemas.openxmlformats.org/officeDocument/2006/relationships/tags" Target="../tags/tag20.xml"/><Relationship Id="rId4" Type="http://schemas.openxmlformats.org/officeDocument/2006/relationships/slideLayout" Target="../slideLayouts/slideLayout49.xml"/><Relationship Id="rId9" Type="http://schemas.openxmlformats.org/officeDocument/2006/relationships/tags" Target="../tags/tag19.xml"/><Relationship Id="rId14" Type="http://schemas.openxmlformats.org/officeDocument/2006/relationships/oleObject" Target="../embeddings/oleObject10.bin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slideLayout" Target="../slideLayouts/slideLayout53.xml"/><Relationship Id="rId7" Type="http://schemas.openxmlformats.org/officeDocument/2006/relationships/vmlDrawing" Target="../drawings/vmlDrawing10.v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5.xml"/><Relationship Id="rId10" Type="http://schemas.openxmlformats.org/officeDocument/2006/relationships/oleObject" Target="../embeddings/oleObject11.bin"/><Relationship Id="rId4" Type="http://schemas.openxmlformats.org/officeDocument/2006/relationships/slideLayout" Target="../slideLayouts/slideLayout54.xml"/><Relationship Id="rId9" Type="http://schemas.openxmlformats.org/officeDocument/2006/relationships/tags" Target="../tags/tag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slideLayout" Target="../slideLayouts/slideLayout58.xml"/><Relationship Id="rId7" Type="http://schemas.openxmlformats.org/officeDocument/2006/relationships/vmlDrawing" Target="../drawings/vmlDrawing11.v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0.xml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59.xml"/><Relationship Id="rId9" Type="http://schemas.openxmlformats.org/officeDocument/2006/relationships/tags" Target="../tags/tag2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slideLayout" Target="../slideLayouts/slideLayout63.xml"/><Relationship Id="rId7" Type="http://schemas.openxmlformats.org/officeDocument/2006/relationships/vmlDrawing" Target="../drawings/vmlDrawing12.v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theme" Target="../theme/theme1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65.xml"/><Relationship Id="rId10" Type="http://schemas.openxmlformats.org/officeDocument/2006/relationships/oleObject" Target="../embeddings/oleObject13.bin"/><Relationship Id="rId4" Type="http://schemas.openxmlformats.org/officeDocument/2006/relationships/slideLayout" Target="../slideLayouts/slideLayout64.xml"/><Relationship Id="rId9" Type="http://schemas.openxmlformats.org/officeDocument/2006/relationships/tags" Target="../tags/tag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3" Type="http://schemas.openxmlformats.org/officeDocument/2006/relationships/slideLayout" Target="../slideLayouts/slideLayout68.xml"/><Relationship Id="rId7" Type="http://schemas.openxmlformats.org/officeDocument/2006/relationships/vmlDrawing" Target="../drawings/vmlDrawing13.v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theme" Target="../theme/theme1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oleObject" Target="../embeddings/oleObject14.bin"/><Relationship Id="rId4" Type="http://schemas.openxmlformats.org/officeDocument/2006/relationships/slideLayout" Target="../slideLayouts/slideLayout69.xml"/><Relationship Id="rId9" Type="http://schemas.openxmlformats.org/officeDocument/2006/relationships/tags" Target="../tags/tag2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3" Type="http://schemas.openxmlformats.org/officeDocument/2006/relationships/slideLayout" Target="../slideLayouts/slideLayout73.xml"/><Relationship Id="rId7" Type="http://schemas.openxmlformats.org/officeDocument/2006/relationships/vmlDrawing" Target="../drawings/vmlDrawing14.v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theme" Target="../theme/theme1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5.xml"/><Relationship Id="rId10" Type="http://schemas.openxmlformats.org/officeDocument/2006/relationships/oleObject" Target="../embeddings/oleObject15.bin"/><Relationship Id="rId4" Type="http://schemas.openxmlformats.org/officeDocument/2006/relationships/slideLayout" Target="../slideLayouts/slideLayout74.xml"/><Relationship Id="rId9" Type="http://schemas.openxmlformats.org/officeDocument/2006/relationships/tags" Target="../tags/tag3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slideLayout" Target="../slideLayouts/slideLayout78.xml"/><Relationship Id="rId7" Type="http://schemas.openxmlformats.org/officeDocument/2006/relationships/vmlDrawing" Target="../drawings/vmlDrawing15.v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theme" Target="../theme/theme1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0.xml"/><Relationship Id="rId10" Type="http://schemas.openxmlformats.org/officeDocument/2006/relationships/oleObject" Target="../embeddings/oleObject16.bin"/><Relationship Id="rId4" Type="http://schemas.openxmlformats.org/officeDocument/2006/relationships/slideLayout" Target="../slideLayouts/slideLayout79.xml"/><Relationship Id="rId9" Type="http://schemas.openxmlformats.org/officeDocument/2006/relationships/tags" Target="../tags/tag3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slideLayout" Target="../slideLayouts/slideLayout83.xml"/><Relationship Id="rId7" Type="http://schemas.openxmlformats.org/officeDocument/2006/relationships/vmlDrawing" Target="../drawings/vmlDrawing16.v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theme" Target="../theme/theme1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5.xml"/><Relationship Id="rId10" Type="http://schemas.openxmlformats.org/officeDocument/2006/relationships/oleObject" Target="../embeddings/oleObject17.bin"/><Relationship Id="rId4" Type="http://schemas.openxmlformats.org/officeDocument/2006/relationships/slideLayout" Target="../slideLayouts/slideLayout84.xml"/><Relationship Id="rId9" Type="http://schemas.openxmlformats.org/officeDocument/2006/relationships/tags" Target="../tags/tag3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slideLayout" Target="../slideLayouts/slideLayout88.xml"/><Relationship Id="rId7" Type="http://schemas.openxmlformats.org/officeDocument/2006/relationships/vmlDrawing" Target="../drawings/vmlDrawing17.v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1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90.xml"/><Relationship Id="rId10" Type="http://schemas.openxmlformats.org/officeDocument/2006/relationships/oleObject" Target="../embeddings/oleObject18.bin"/><Relationship Id="rId4" Type="http://schemas.openxmlformats.org/officeDocument/2006/relationships/slideLayout" Target="../slideLayouts/slideLayout89.xml"/><Relationship Id="rId9" Type="http://schemas.openxmlformats.org/officeDocument/2006/relationships/tags" Target="../tags/tag37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19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8.xml"/><Relationship Id="rId7" Type="http://schemas.openxmlformats.org/officeDocument/2006/relationships/vmlDrawing" Target="../drawings/vmlDrawing2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0.xml"/><Relationship Id="rId10" Type="http://schemas.openxmlformats.org/officeDocument/2006/relationships/oleObject" Target="../embeddings/oleObject2.bin"/><Relationship Id="rId4" Type="http://schemas.openxmlformats.org/officeDocument/2006/relationships/slideLayout" Target="../slideLayouts/slideLayout9.xml"/><Relationship Id="rId9" Type="http://schemas.openxmlformats.org/officeDocument/2006/relationships/tags" Target="../tags/tag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13.xml"/><Relationship Id="rId7" Type="http://schemas.openxmlformats.org/officeDocument/2006/relationships/vmlDrawing" Target="../drawings/vmlDrawing3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15.xml"/><Relationship Id="rId10" Type="http://schemas.openxmlformats.org/officeDocument/2006/relationships/oleObject" Target="../embeddings/oleObject3.bin"/><Relationship Id="rId4" Type="http://schemas.openxmlformats.org/officeDocument/2006/relationships/slideLayout" Target="../slideLayouts/slideLayout14.xml"/><Relationship Id="rId9" Type="http://schemas.openxmlformats.org/officeDocument/2006/relationships/tags" Target="../tags/tag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18.xml"/><Relationship Id="rId7" Type="http://schemas.openxmlformats.org/officeDocument/2006/relationships/vmlDrawing" Target="../drawings/vmlDrawing4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4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0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slideLayout" Target="../slideLayouts/slideLayout23.xml"/><Relationship Id="rId7" Type="http://schemas.openxmlformats.org/officeDocument/2006/relationships/vmlDrawing" Target="../drawings/vmlDrawing5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theme" Target="../theme/theme5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25.xml"/><Relationship Id="rId10" Type="http://schemas.openxmlformats.org/officeDocument/2006/relationships/oleObject" Target="../embeddings/oleObject5.bin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1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3" Type="http://schemas.openxmlformats.org/officeDocument/2006/relationships/slideLayout" Target="../slideLayouts/slideLayout28.xml"/><Relationship Id="rId7" Type="http://schemas.openxmlformats.org/officeDocument/2006/relationships/vmlDrawing" Target="../drawings/vmlDrawing6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9.xml"/><Relationship Id="rId9" Type="http://schemas.openxmlformats.org/officeDocument/2006/relationships/tags" Target="../tags/tag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slideLayout" Target="../slideLayouts/slideLayout33.xml"/><Relationship Id="rId7" Type="http://schemas.openxmlformats.org/officeDocument/2006/relationships/vmlDrawing" Target="../drawings/vmlDrawing7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5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1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slideLayout" Target="../slideLayouts/slideLayout38.xml"/><Relationship Id="rId7" Type="http://schemas.openxmlformats.org/officeDocument/2006/relationships/vmlDrawing" Target="../drawings/vmlDrawing8.v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40.xml"/><Relationship Id="rId10" Type="http://schemas.openxmlformats.org/officeDocument/2006/relationships/oleObject" Target="../embeddings/oleObject8.bin"/><Relationship Id="rId4" Type="http://schemas.openxmlformats.org/officeDocument/2006/relationships/slideLayout" Target="../slideLayouts/slideLayout39.xml"/><Relationship Id="rId9" Type="http://schemas.openxmlformats.org/officeDocument/2006/relationships/tags" Target="../tags/tag1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000">
              <a:srgbClr val="0D0D0D"/>
            </a:gs>
            <a:gs pos="75000">
              <a:schemeClr val="accent1">
                <a:lumMod val="75000"/>
              </a:schemeClr>
            </a:gs>
            <a:gs pos="79000">
              <a:srgbClr val="0D0D0D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6A3D18B-8D9B-4827-916F-7F5EA3FB76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782452043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1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7CE988D-13B0-4BEC-B994-D2BF938A069F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BE1CD1-A7E0-AB43-81A3-1048830137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142E81B-5E3D-4AFD-8C80-59CE603BDB65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71801139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5" name="think-cell Folie" r:id="rId12" imgW="383" imgH="384" progId="TCLayout.ActiveDocument.1">
                  <p:embed/>
                </p:oleObj>
              </mc:Choice>
              <mc:Fallback>
                <p:oleObj name="think-cell Folie" r:id="rId12" imgW="383" imgH="384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142E81B-5E3D-4AFD-8C80-59CE603BD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9264CCA0-43EE-4F97-B203-4BBD634A5BB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1" y="188640"/>
            <a:ext cx="9386259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772" y="1484784"/>
            <a:ext cx="11162456" cy="496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1x</a:t>
            </a:r>
          </a:p>
          <a:p>
            <a:pPr lvl="1"/>
            <a:r>
              <a:rPr lang="en-US" dirty="0"/>
              <a:t>Ax</a:t>
            </a:r>
          </a:p>
          <a:p>
            <a:pPr lvl="0"/>
            <a:r>
              <a:rPr lang="en-US" dirty="0"/>
              <a:t>2x</a:t>
            </a:r>
          </a:p>
          <a:p>
            <a:pPr lvl="1"/>
            <a:r>
              <a:rPr lang="en-US" dirty="0"/>
              <a:t>Bx</a:t>
            </a:r>
          </a:p>
          <a:p>
            <a:pPr lvl="0"/>
            <a:r>
              <a:rPr lang="en-US" dirty="0"/>
              <a:t>3x</a:t>
            </a:r>
          </a:p>
          <a:p>
            <a:pPr lvl="1"/>
            <a:r>
              <a:rPr lang="en-US" dirty="0" err="1"/>
              <a:t>Cx</a:t>
            </a:r>
            <a:endParaRPr lang="en-US" dirty="0"/>
          </a:p>
        </p:txBody>
      </p:sp>
      <p:graphicFrame>
        <p:nvGraphicFramePr>
          <p:cNvPr id="6" name="Objekt 4" hidden="1">
            <a:extLst>
              <a:ext uri="{FF2B5EF4-FFF2-40B4-BE49-F238E27FC236}">
                <a16:creationId xmlns:a16="http://schemas.microsoft.com/office/drawing/2014/main" id="{9DF948A2-1254-A946-9331-9052351ADF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70002183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86" name="think-cell Folie" r:id="rId14" imgW="383" imgH="384" progId="TCLayout.ActiveDocument.1">
                  <p:embed/>
                </p:oleObj>
              </mc:Choice>
              <mc:Fallback>
                <p:oleObj name="think-cell Folie" r:id="rId14" imgW="383" imgH="384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142E81B-5E3D-4AFD-8C80-59CE603BDB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3" hidden="1">
            <a:extLst>
              <a:ext uri="{FF2B5EF4-FFF2-40B4-BE49-F238E27FC236}">
                <a16:creationId xmlns:a16="http://schemas.microsoft.com/office/drawing/2014/main" id="{F4EDC888-7378-E34E-B5B5-B99B914F5322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8" name="Grafik 6">
            <a:extLst>
              <a:ext uri="{FF2B5EF4-FFF2-40B4-BE49-F238E27FC236}">
                <a16:creationId xmlns:a16="http://schemas.microsoft.com/office/drawing/2014/main" id="{EA7EDE54-1C59-8A4E-8975-9B756F1C6BD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1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rgbClr val="212121"/>
          </a:solidFill>
          <a:latin typeface="Comfortaa" pitchFamily="2" charset="0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100000"/>
        </a:lnSpc>
        <a:spcBef>
          <a:spcPts val="750"/>
        </a:spcBef>
        <a:buFont typeface="Arial" panose="020B0604020202020204" pitchFamily="34" charset="0"/>
        <a:buChar char="•"/>
        <a:defRPr sz="2400" kern="1200" baseline="0">
          <a:solidFill>
            <a:srgbClr val="5E5E5E"/>
          </a:solidFill>
          <a:latin typeface="Varela Round" pitchFamily="2" charset="-79"/>
          <a:ea typeface="+mn-ea"/>
          <a:cs typeface="Varela Round" pitchFamily="2" charset="-79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rgbClr val="5E5E5E"/>
          </a:solidFill>
          <a:latin typeface="Varela Round" pitchFamily="2" charset="-79"/>
          <a:ea typeface="+mn-ea"/>
          <a:cs typeface="Varela Round" pitchFamily="2" charset="-79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6A3D18B-8D9B-4827-916F-7F5EA3FB76AA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220905365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6A3D18B-8D9B-4827-916F-7F5EA3FB76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7CE988D-13B0-4BEC-B994-D2BF938A069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742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18B26EA-71F6-44A2-8A4E-C4F802756715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011786945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7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918B26EA-71F6-44A2-8A4E-C4F8027567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0CCF4759-4E15-4C66-94BE-34C485E356A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832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E7FF110-65DC-4D2C-8BDD-AE6F042E0F05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972943777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E7FF110-65DC-4D2C-8BDD-AE6F042E0F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5C5B9E-733C-4D5A-8054-96425A665E64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4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2A3735D-6796-422B-8D87-6D5410A3FF2A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649905964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2A3735D-6796-422B-8D87-6D5410A3FF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1CCF8CF5-3828-4536-A9F1-0FC794490AC2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155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FDAD3CF-5ECC-4A9A-913F-9CF1CC1F91BD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973903719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9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CFDAD3CF-5ECC-4A9A-913F-9CF1CC1F91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46E4C1D-D1B5-4B03-BBAF-112A41EF45A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0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8958FED-19AC-4280-82A1-9F09D0F588A3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507675497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3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48958FED-19AC-4280-82A1-9F09D0F588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7928C320-9E32-4A35-A76C-596B59558F27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46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CEC2E10-939A-4646-8931-18ACD63531BB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451632637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CEC2E10-939A-4646-8931-18ACD63531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601D56F1-AD2E-47A7-9751-72447D03CD7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05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7E4DAD8-B79F-423D-8063-7AAD7D3C4AB1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907669426"/>
              </p:ext>
            </p:ext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7E4DAD8-B79F-423D-8063-7AAD7D3C4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4268CF9-B100-4A83-92AA-D64613512EF8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33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E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7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baseline="0">
          <a:solidFill>
            <a:srgbClr val="21212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 baseline="0">
          <a:solidFill>
            <a:srgbClr val="212121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000">
              <a:srgbClr val="293F1F"/>
            </a:gs>
            <a:gs pos="75000">
              <a:schemeClr val="accent6">
                <a:lumMod val="71000"/>
              </a:schemeClr>
            </a:gs>
            <a:gs pos="79000">
              <a:srgbClr val="293F1E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918B26EA-71F6-44A2-8A4E-C4F8027567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79980318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0CCF4759-4E15-4C66-94BE-34C485E356AC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3469FA-C6CC-6F44-94E5-0B61BB32205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55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8" r:id="rId4"/>
    <p:sldLayoutId id="2147483689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3000">
              <a:srgbClr val="293F1F"/>
            </a:gs>
            <a:gs pos="22000">
              <a:schemeClr val="accent6">
                <a:lumMod val="71000"/>
              </a:schemeClr>
            </a:gs>
            <a:gs pos="24000">
              <a:srgbClr val="293F1E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E7FF110-65DC-4D2C-8BDD-AE6F042E0F0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05829288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F65C5B9E-733C-4D5A-8054-96425A665E64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3469FA-C6CC-6F44-94E5-0B61BB32205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6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000">
              <a:srgbClr val="031163"/>
            </a:gs>
            <a:gs pos="75000">
              <a:schemeClr val="accent1">
                <a:lumMod val="91000"/>
                <a:lumOff val="9000"/>
              </a:schemeClr>
            </a:gs>
            <a:gs pos="79000">
              <a:srgbClr val="031163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2A3735D-6796-422B-8D87-6D5410A3FF2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173370730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1CCF8CF5-3828-4536-A9F1-0FC794490AC2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8A2ACE-ACEA-7742-AAC4-D302AC88A05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5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8" r:id="rId3"/>
    <p:sldLayoutId id="2147483700" r:id="rId4"/>
    <p:sldLayoutId id="2147483701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8000">
              <a:srgbClr val="031163"/>
            </a:gs>
            <a:gs pos="75000">
              <a:schemeClr val="accent1">
                <a:lumMod val="91000"/>
                <a:lumOff val="9000"/>
              </a:schemeClr>
            </a:gs>
            <a:gs pos="79000">
              <a:srgbClr val="031163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CFDAD3CF-5ECC-4A9A-913F-9CF1CC1F91B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736683829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946E4C1D-D1B5-4B03-BBAF-112A41EF45A1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E8A2ACE-ACEA-7742-AAC4-D302AC88A05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2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7000">
              <a:srgbClr val="6B0846"/>
            </a:gs>
            <a:gs pos="75000">
              <a:srgbClr val="CE83C3">
                <a:lumMod val="86000"/>
              </a:srgbClr>
            </a:gs>
            <a:gs pos="79000">
              <a:srgbClr val="6B084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48958FED-19AC-4280-82A1-9F09D0F588A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2810501802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7928C320-9E32-4A35-A76C-596B59558F27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2AD7B9D-C45A-3B4C-A44A-8C70DF837FE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3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10" r:id="rId3"/>
    <p:sldLayoutId id="2147483712" r:id="rId4"/>
    <p:sldLayoutId id="2147483713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7000">
              <a:srgbClr val="6B0846"/>
            </a:gs>
            <a:gs pos="24000">
              <a:srgbClr val="CE83C3">
                <a:lumMod val="86000"/>
              </a:srgbClr>
            </a:gs>
            <a:gs pos="40000">
              <a:srgbClr val="6B0846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CEC2E10-939A-4646-8931-18ACD63531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65452040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 hidden="1">
            <a:extLst>
              <a:ext uri="{FF2B5EF4-FFF2-40B4-BE49-F238E27FC236}">
                <a16:creationId xmlns:a16="http://schemas.microsoft.com/office/drawing/2014/main" id="{601D56F1-AD2E-47A7-9751-72447D03CD70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E30EE70-FBFD-C947-A038-1B682FCB60B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5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2" r:id="rId3"/>
    <p:sldLayoutId id="2147483724" r:id="rId4"/>
    <p:sldLayoutId id="2147483725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7E4DAD8-B79F-423D-8063-7AAD7D3C4AB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3669540451"/>
              </p:ext>
            </p:extLst>
          </p:nvPr>
        </p:nvGraphicFramePr>
        <p:xfrm>
          <a:off x="2118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think-cell Folie" r:id="rId10" imgW="383" imgH="384" progId="TCLayout.ActiveDocument.1">
                  <p:embed/>
                </p:oleObj>
              </mc:Choice>
              <mc:Fallback>
                <p:oleObj name="think-cell Folie" r:id="rId10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1588"/>
                        <a:ext cx="211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4268CF9-B100-4A83-92AA-D64613512EF8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 b="0" i="0" baseline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7BE1CD1-A7E0-AB43-81A3-1048830137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12491" y="332656"/>
            <a:ext cx="1122699" cy="59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5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38625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
Zweite Ebene
Dritte Ebene
Vierte Ebene
Fünfte Ebene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47976FD-26E0-CC4F-AFB7-740F1CBB828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12491" y="324405"/>
            <a:ext cx="1117405" cy="59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0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4" r:id="rId3"/>
    <p:sldLayoutId id="2147483676" r:id="rId4"/>
    <p:sldLayoutId id="2147483677" r:id="rId5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hyperlink" Target="https://www.webwhiteboard.com/" TargetMode="External"/><Relationship Id="rId2" Type="http://schemas.openxmlformats.org/officeDocument/2006/relationships/tags" Target="../tags/tag56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12" Type="http://schemas.openxmlformats.org/officeDocument/2006/relationships/hyperlink" Target="http://www.flaticon.com/" TargetMode="External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3.tiff"/><Relationship Id="rId11" Type="http://schemas.openxmlformats.org/officeDocument/2006/relationships/hyperlink" Target="https://www.freepik.com/home" TargetMode="External"/><Relationship Id="rId5" Type="http://schemas.openxmlformats.org/officeDocument/2006/relationships/image" Target="../media/image12.tiff"/><Relationship Id="rId10" Type="http://schemas.microsoft.com/office/2007/relationships/hdphoto" Target="../media/hdphoto3.wdp"/><Relationship Id="rId4" Type="http://schemas.openxmlformats.org/officeDocument/2006/relationships/image" Target="../media/image11.tiff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tags" Target="../tags/tag49.xml"/><Relationship Id="rId7" Type="http://schemas.openxmlformats.org/officeDocument/2006/relationships/image" Target="../media/image4.tiff"/><Relationship Id="rId2" Type="http://schemas.openxmlformats.org/officeDocument/2006/relationships/tags" Target="../tags/tag4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tags" Target="../tags/tag51.xml"/><Relationship Id="rId7" Type="http://schemas.openxmlformats.org/officeDocument/2006/relationships/image" Target="../media/image6.png"/><Relationship Id="rId2" Type="http://schemas.openxmlformats.org/officeDocument/2006/relationships/tags" Target="../tags/tag50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7" Type="http://schemas.openxmlformats.org/officeDocument/2006/relationships/image" Target="../media/image8.png"/><Relationship Id="rId2" Type="http://schemas.openxmlformats.org/officeDocument/2006/relationships/tags" Target="../tags/tag5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0096FCD-0AD1-40DA-B77A-88AF39105311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6183542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4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F5BBABD-FB78-4514-83EC-62DE6BAC6F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600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2340FB-CAB2-4747-9B6C-AC10EC258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6" y="2195909"/>
            <a:ext cx="12192000" cy="1593131"/>
          </a:xfrm>
          <a:solidFill>
            <a:srgbClr val="F4AD56"/>
          </a:solidFill>
        </p:spPr>
        <p:txBody>
          <a:bodyPr anchor="ctr"/>
          <a:lstStyle/>
          <a:p>
            <a:r>
              <a:rPr lang="de-DE" sz="4000" dirty="0" err="1"/>
              <a:t>Circles</a:t>
            </a:r>
            <a:r>
              <a:rPr lang="de-DE" sz="4000" dirty="0"/>
              <a:t> Workshop:</a:t>
            </a:r>
            <a:br>
              <a:rPr lang="de-DE" dirty="0"/>
            </a:br>
            <a:r>
              <a:rPr lang="de-DE" dirty="0"/>
              <a:t>Sharing </a:t>
            </a:r>
            <a:r>
              <a:rPr lang="de-DE" dirty="0" err="1"/>
              <a:t>Responsibilities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1FECDE7-22AF-164B-B3E1-2342F7BEE3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9200" y="3789040"/>
            <a:ext cx="9753600" cy="792088"/>
          </a:xfrm>
        </p:spPr>
        <p:txBody>
          <a:bodyPr anchor="ctr">
            <a:normAutofit/>
          </a:bodyPr>
          <a:lstStyle/>
          <a:p>
            <a:r>
              <a:rPr lang="de-DE" sz="2400" dirty="0"/>
              <a:t>Cassandra H. Leung | www.cassandrahl.com | @Tweet_Cassandra</a:t>
            </a:r>
          </a:p>
        </p:txBody>
      </p:sp>
    </p:spTree>
    <p:extLst>
      <p:ext uri="{BB962C8B-B14F-4D97-AF65-F5344CB8AC3E}">
        <p14:creationId xmlns:p14="http://schemas.microsoft.com/office/powerpoint/2010/main" val="148843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53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Collect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Cluster (~20m)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1941811" y="1412776"/>
            <a:ext cx="8308379" cy="5040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https://www.webwhiteboard.com/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0" indent="0">
              <a:lnSpc>
                <a:spcPct val="110000"/>
              </a:lnSpc>
              <a:buNone/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Collect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on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your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own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r>
              <a:rPr lang="de-DE" dirty="0">
                <a:solidFill>
                  <a:schemeClr val="accent4">
                    <a:lumMod val="75000"/>
                  </a:schemeClr>
                </a:solidFill>
                <a:latin typeface="Varela Round" pitchFamily="2" charset="-79"/>
                <a:cs typeface="Varela Round" pitchFamily="2" charset="-79"/>
              </a:rPr>
              <a:t>Yellow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=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task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/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responsibility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r>
              <a:rPr lang="de-DE" dirty="0" err="1">
                <a:solidFill>
                  <a:srgbClr val="C00000"/>
                </a:solidFill>
                <a:latin typeface="Varela Round" pitchFamily="2" charset="-79"/>
                <a:cs typeface="Varela Round" pitchFamily="2" charset="-79"/>
              </a:rPr>
              <a:t>Red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=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challenge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Cluster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together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Aim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: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Five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theme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clusters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Challenges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kept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separate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unless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specific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one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93486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7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Map</a:t>
            </a:r>
            <a:r>
              <a:rPr lang="de-DE"/>
              <a:t> (~5m)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1654898" y="1897634"/>
            <a:ext cx="8882204" cy="455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What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do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you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want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learn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lvl="1"/>
            <a:r>
              <a:rPr lang="de-DE" dirty="0" err="1">
                <a:solidFill>
                  <a:srgbClr val="AC30D6"/>
                </a:solidFill>
                <a:latin typeface="Varela Round" pitchFamily="2" charset="-79"/>
                <a:cs typeface="Varela Round" pitchFamily="2" charset="-79"/>
              </a:rPr>
              <a:t>Purple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against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appropriate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/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Include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your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name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/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At least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each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/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What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can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you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teach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lvl="1"/>
            <a:r>
              <a:rPr lang="de-DE" dirty="0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Green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against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appropriate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/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Include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your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name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/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At least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each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7710736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0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Discuss</a:t>
            </a:r>
            <a:r>
              <a:rPr lang="de-DE"/>
              <a:t> </a:t>
            </a:r>
            <a:r>
              <a:rPr lang="de-DE" err="1"/>
              <a:t>and</a:t>
            </a:r>
            <a:r>
              <a:rPr lang="de-DE"/>
              <a:t> </a:t>
            </a:r>
            <a:r>
              <a:rPr lang="de-DE" err="1"/>
              <a:t>Assign</a:t>
            </a:r>
            <a:r>
              <a:rPr lang="de-DE"/>
              <a:t> (~20m)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1725787" y="1210196"/>
            <a:ext cx="8740427" cy="5675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Every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should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have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:</a:t>
            </a:r>
          </a:p>
          <a:p>
            <a:pPr lvl="1">
              <a:lnSpc>
                <a:spcPct val="11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At least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one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teacher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</a:t>
            </a:r>
            <a:r>
              <a:rPr lang="de-DE" err="1">
                <a:solidFill>
                  <a:srgbClr val="00B050"/>
                </a:solidFill>
                <a:latin typeface="Varela Round" pitchFamily="2" charset="-79"/>
                <a:cs typeface="Varela Round" pitchFamily="2" charset="-79"/>
              </a:rPr>
              <a:t>green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 lvl="1">
              <a:lnSpc>
                <a:spcPct val="11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At least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two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people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Each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should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be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feasible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What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predicted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workload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lvl="1">
              <a:lnSpc>
                <a:spcPct val="110000"/>
              </a:lnSpc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What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predicted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availability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lvl="1">
              <a:lnSpc>
                <a:spcPct val="110000"/>
              </a:lnSpc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it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realistic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for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these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people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manage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this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lvl="1">
              <a:lnSpc>
                <a:spcPct val="11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Who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has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too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much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/ not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enough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work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Every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needs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Each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tester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should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one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10000"/>
              </a:lnSpc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Learners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can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also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160572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2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Do Leads Do?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1725787" y="1484786"/>
            <a:ext cx="8740427" cy="504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like a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primary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contact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person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should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always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be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able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provide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an update on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current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status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their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(e.g., in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weeklies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>
              <a:lnSpc>
                <a:spcPct val="100000"/>
              </a:lnSpc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Leads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are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responsible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for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keeping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organised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delivering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, but do </a:t>
            </a:r>
            <a:r>
              <a:rPr lang="de-DE" b="1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make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all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decisions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Leads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should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be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able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delegate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tasks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request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support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,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including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from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those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outside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Leads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are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b="1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not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responsibile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for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doing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all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work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4309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47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Admire</a:t>
            </a:r>
            <a:r>
              <a:rPr lang="de-DE"/>
              <a:t> </a:t>
            </a:r>
            <a:r>
              <a:rPr lang="de-DE" err="1"/>
              <a:t>Our</a:t>
            </a:r>
            <a:r>
              <a:rPr lang="de-DE"/>
              <a:t> </a:t>
            </a:r>
            <a:r>
              <a:rPr lang="de-DE" err="1"/>
              <a:t>Circles</a:t>
            </a:r>
            <a:endParaRPr lang="de-DE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2396133" y="1340768"/>
            <a:ext cx="7732315" cy="5301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Do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have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good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starting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point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>
              <a:lnSpc>
                <a:spcPct val="100000"/>
              </a:lnSpc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Do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understand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what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expected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from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us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Leads</a:t>
            </a:r>
          </a:p>
          <a:p>
            <a:pPr lvl="1">
              <a:lnSpc>
                <a:spcPct val="10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Teachers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0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Learners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lvl="1"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Team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members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>
              <a:lnSpc>
                <a:spcPct val="100000"/>
              </a:lnSpc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Do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need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way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track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work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do outside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Jira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  <a:p>
            <a:pPr lvl="1"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e.g., “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Dos“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tab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in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Testing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Teams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channel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533762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2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Next </a:t>
            </a:r>
            <a:r>
              <a:rPr lang="de-DE" err="1"/>
              <a:t>Steps</a:t>
            </a:r>
            <a:endParaRPr lang="de-DE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2337854" y="2132856"/>
            <a:ext cx="7516291" cy="3168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Document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our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new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circles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Review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by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testing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sub-team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Presentation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testing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complete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team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7239602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AD548D-29C5-E045-98D2-D302B44B9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Circles Example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9E466F-689E-5248-8A55-72EE7A03F927}"/>
              </a:ext>
            </a:extLst>
          </p:cNvPr>
          <p:cNvGrpSpPr/>
          <p:nvPr/>
        </p:nvGrpSpPr>
        <p:grpSpPr>
          <a:xfrm>
            <a:off x="7425272" y="2167186"/>
            <a:ext cx="4184754" cy="2447435"/>
            <a:chOff x="7852850" y="2168022"/>
            <a:chExt cx="4184754" cy="244743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FFE4A11-F3D9-7743-BCA6-346BC16ED4B2}"/>
                </a:ext>
              </a:extLst>
            </p:cNvPr>
            <p:cNvSpPr/>
            <p:nvPr/>
          </p:nvSpPr>
          <p:spPr>
            <a:xfrm>
              <a:off x="7852850" y="2168022"/>
              <a:ext cx="4184754" cy="24474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EDDD35-4917-764B-90EE-0B07A5CC00C2}"/>
                </a:ext>
              </a:extLst>
            </p:cNvPr>
            <p:cNvSpPr txBox="1"/>
            <p:nvPr/>
          </p:nvSpPr>
          <p:spPr>
            <a:xfrm>
              <a:off x="9287322" y="3489328"/>
              <a:ext cx="238360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>
                  <a:solidFill>
                    <a:srgbClr val="212121"/>
                  </a:solidFill>
                </a:rPr>
                <a:t>Tool-Assisted Testing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Test automation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API testing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F8B7FFF-AA11-614A-845C-C2094DB15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5000"/>
            </a:blip>
            <a:stretch>
              <a:fillRect/>
            </a:stretch>
          </p:blipFill>
          <p:spPr>
            <a:xfrm>
              <a:off x="9820900" y="2311667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69BA3FF-3379-5941-94B1-2AF69FEE05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8201831" y="3225323"/>
              <a:ext cx="864000" cy="864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FF8C00"/>
              </a:solidFill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3BD99B6-EBFB-2A4B-A1D4-A8601F958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10854934" y="2636074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chemeClr val="accent6"/>
              </a:solidFill>
              <a:prstDash val="dash"/>
            </a:ln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64E3FE2-2E95-8942-842E-0DC08666C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8861805" y="2495453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523FF1B-9A0E-7648-BDE8-971D7126EBD6}"/>
              </a:ext>
            </a:extLst>
          </p:cNvPr>
          <p:cNvGrpSpPr/>
          <p:nvPr/>
        </p:nvGrpSpPr>
        <p:grpSpPr>
          <a:xfrm>
            <a:off x="5208568" y="187803"/>
            <a:ext cx="4184754" cy="2447435"/>
            <a:chOff x="5636146" y="188639"/>
            <a:chExt cx="4184754" cy="244743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4ED125-C498-6448-B165-395FB2F1ADCC}"/>
                </a:ext>
              </a:extLst>
            </p:cNvPr>
            <p:cNvSpPr/>
            <p:nvPr/>
          </p:nvSpPr>
          <p:spPr>
            <a:xfrm>
              <a:off x="5636146" y="188639"/>
              <a:ext cx="4184754" cy="24474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917FC-129F-7145-A7B7-EF15DF3C8877}"/>
                </a:ext>
              </a:extLst>
            </p:cNvPr>
            <p:cNvSpPr txBox="1"/>
            <p:nvPr/>
          </p:nvSpPr>
          <p:spPr>
            <a:xfrm>
              <a:off x="5922642" y="328541"/>
              <a:ext cx="384861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b="1">
                  <a:solidFill>
                    <a:srgbClr val="212121"/>
                  </a:solidFill>
                </a:rPr>
                <a:t>Exploratory Testing</a:t>
              </a:r>
            </a:p>
            <a:p>
              <a:pPr marL="285750" indent="-2730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Testing on physical machines</a:t>
              </a:r>
            </a:p>
            <a:p>
              <a:pPr marL="285750" indent="-2730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Session-based test management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52DB72-5089-DF47-BEC1-42C83C3B9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7277788" y="1538226"/>
              <a:ext cx="864000" cy="864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FF8C00"/>
              </a:solidFill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19FE24E-B8CD-3544-A462-591FFEA1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6165643" y="1362951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32222CF-6FE4-D447-A7F0-04262D0BC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</a:blip>
            <a:stretch>
              <a:fillRect/>
            </a:stretch>
          </p:blipFill>
          <p:spPr>
            <a:xfrm>
              <a:off x="8391770" y="1394074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chemeClr val="accent6"/>
              </a:solidFill>
              <a:prstDash val="dash"/>
            </a:ln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642663A-B15B-6141-8373-48D46D1A5608}"/>
              </a:ext>
            </a:extLst>
          </p:cNvPr>
          <p:cNvGrpSpPr/>
          <p:nvPr/>
        </p:nvGrpSpPr>
        <p:grpSpPr>
          <a:xfrm>
            <a:off x="1854482" y="3501008"/>
            <a:ext cx="4184754" cy="2447435"/>
            <a:chOff x="2282060" y="3501844"/>
            <a:chExt cx="4184754" cy="24474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195575C-28D7-EC46-91D9-4EC9300E97CC}"/>
                </a:ext>
              </a:extLst>
            </p:cNvPr>
            <p:cNvSpPr/>
            <p:nvPr/>
          </p:nvSpPr>
          <p:spPr>
            <a:xfrm>
              <a:off x="2282060" y="3501844"/>
              <a:ext cx="4184754" cy="24474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331999-B205-2B43-9EF0-3EDDB6ED8411}"/>
                </a:ext>
              </a:extLst>
            </p:cNvPr>
            <p:cNvSpPr txBox="1"/>
            <p:nvPr/>
          </p:nvSpPr>
          <p:spPr>
            <a:xfrm>
              <a:off x="3345088" y="3687785"/>
              <a:ext cx="308699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>
                  <a:solidFill>
                    <a:srgbClr val="212121"/>
                  </a:solidFill>
                </a:rPr>
                <a:t>Documentation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User documentation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Technical documentation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5251DB2-0293-7F43-BFE3-ECDCA765C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5000"/>
            </a:blip>
            <a:stretch>
              <a:fillRect/>
            </a:stretch>
          </p:blipFill>
          <p:spPr>
            <a:xfrm>
              <a:off x="2551229" y="4480363"/>
              <a:ext cx="864000" cy="864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FF8C00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0571AB-4350-234B-87EF-8D74A8535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4948164" y="4770944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8757BE6-20AC-4544-9980-1179F40F4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tretch>
              <a:fillRect/>
            </a:stretch>
          </p:blipFill>
          <p:spPr>
            <a:xfrm>
              <a:off x="3718216" y="4912363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chemeClr val="accent6"/>
              </a:solidFill>
              <a:prstDash val="dash"/>
            </a:ln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CB56FB-E8E2-8241-851E-97C7DDE3290C}"/>
              </a:ext>
            </a:extLst>
          </p:cNvPr>
          <p:cNvGrpSpPr/>
          <p:nvPr/>
        </p:nvGrpSpPr>
        <p:grpSpPr>
          <a:xfrm>
            <a:off x="5670906" y="4293933"/>
            <a:ext cx="4184754" cy="2447435"/>
            <a:chOff x="6098484" y="4294769"/>
            <a:chExt cx="4184754" cy="244743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754AC94-908D-FA47-ABE4-16C4FCCE83DE}"/>
                </a:ext>
              </a:extLst>
            </p:cNvPr>
            <p:cNvSpPr/>
            <p:nvPr/>
          </p:nvSpPr>
          <p:spPr>
            <a:xfrm>
              <a:off x="6098484" y="4294769"/>
              <a:ext cx="4184754" cy="24474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74CB1-C2C4-B54F-BCBA-84FCED624FAD}"/>
                </a:ext>
              </a:extLst>
            </p:cNvPr>
            <p:cNvSpPr txBox="1"/>
            <p:nvPr/>
          </p:nvSpPr>
          <p:spPr>
            <a:xfrm>
              <a:off x="6800437" y="5554870"/>
              <a:ext cx="242220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>
                  <a:solidFill>
                    <a:srgbClr val="212121"/>
                  </a:solidFill>
                </a:rPr>
                <a:t>Project Management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Project reporting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Resource planning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FE8E0AE-A8E9-BE4D-9FBD-7445ABCFE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9181533" y="5157591"/>
              <a:ext cx="864000" cy="864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FF8C00"/>
              </a:solidFill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2C272E-EF9E-B54B-AA75-A954F9A4D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</a:blip>
            <a:stretch>
              <a:fillRect/>
            </a:stretch>
          </p:blipFill>
          <p:spPr>
            <a:xfrm>
              <a:off x="6855214" y="4609624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E4F5EAA-42B3-F24E-B5AE-035AB8E53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8087632" y="4538981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chemeClr val="accent6"/>
              </a:solidFill>
              <a:prstDash val="dash"/>
            </a:ln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77EF4C8-0317-7C48-A39A-EEE0689C47BC}"/>
              </a:ext>
            </a:extLst>
          </p:cNvPr>
          <p:cNvGrpSpPr/>
          <p:nvPr/>
        </p:nvGrpSpPr>
        <p:grpSpPr>
          <a:xfrm>
            <a:off x="1487488" y="1177673"/>
            <a:ext cx="4184754" cy="2447435"/>
            <a:chOff x="1915066" y="1178509"/>
            <a:chExt cx="4184754" cy="244743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2771D0-32D7-3D40-925B-EAA21BE36CEC}"/>
                </a:ext>
              </a:extLst>
            </p:cNvPr>
            <p:cNvSpPr/>
            <p:nvPr/>
          </p:nvSpPr>
          <p:spPr>
            <a:xfrm>
              <a:off x="1915066" y="1178509"/>
              <a:ext cx="4184754" cy="2447435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20558B-C34E-3541-B00C-984B5C7866FE}"/>
                </a:ext>
              </a:extLst>
            </p:cNvPr>
            <p:cNvSpPr txBox="1"/>
            <p:nvPr/>
          </p:nvSpPr>
          <p:spPr>
            <a:xfrm>
              <a:off x="2900020" y="1270748"/>
              <a:ext cx="280576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>
                  <a:solidFill>
                    <a:srgbClr val="212121"/>
                  </a:solidFill>
                </a:rPr>
                <a:t>Planning &amp; Analysis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Test planning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2000">
                  <a:solidFill>
                    <a:srgbClr val="212121"/>
                  </a:solidFill>
                </a:rPr>
                <a:t>Requirements analysis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1DAA9E7-420C-C74C-9E1A-DC11CCC46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85000"/>
            </a:blip>
            <a:stretch>
              <a:fillRect/>
            </a:stretch>
          </p:blipFill>
          <p:spPr>
            <a:xfrm>
              <a:off x="2106796" y="1983805"/>
              <a:ext cx="864000" cy="864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FF8C00"/>
              </a:solidFill>
            </a:ln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894F4DE-6815-F34F-A609-5150B318F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5000"/>
            </a:blip>
            <a:stretch>
              <a:fillRect/>
            </a:stretch>
          </p:blipFill>
          <p:spPr>
            <a:xfrm>
              <a:off x="3006256" y="2537778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80E61D-E73A-9A4F-9571-9CCD6BC52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5000"/>
            </a:blip>
            <a:stretch>
              <a:fillRect/>
            </a:stretch>
          </p:blipFill>
          <p:spPr>
            <a:xfrm>
              <a:off x="4974796" y="2315446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4709387-61C1-A143-A76D-72AE2C963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85000"/>
            </a:blip>
            <a:stretch>
              <a:fillRect/>
            </a:stretch>
          </p:blipFill>
          <p:spPr>
            <a:xfrm>
              <a:off x="3990526" y="2551360"/>
              <a:ext cx="828000" cy="828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chemeClr val="accent6"/>
              </a:solidFill>
              <a:prstDash val="dash"/>
            </a:ln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CBDD374-8C24-B94C-875B-836B729BB266}"/>
              </a:ext>
            </a:extLst>
          </p:cNvPr>
          <p:cNvGrpSpPr/>
          <p:nvPr/>
        </p:nvGrpSpPr>
        <p:grpSpPr>
          <a:xfrm>
            <a:off x="334824" y="3018524"/>
            <a:ext cx="720000" cy="1113201"/>
            <a:chOff x="322670" y="2891863"/>
            <a:chExt cx="720000" cy="1113201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B0DA3DC-16DF-B943-835E-44DCEE7F9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70" y="2891863"/>
              <a:ext cx="720000" cy="720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FF8C00"/>
              </a:solidFill>
              <a:prstDash val="solid"/>
            </a:ln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F08F9D6-2905-214C-ABB5-6DED92886AD8}"/>
                </a:ext>
              </a:extLst>
            </p:cNvPr>
            <p:cNvSpPr txBox="1"/>
            <p:nvPr/>
          </p:nvSpPr>
          <p:spPr>
            <a:xfrm>
              <a:off x="393165" y="3666510"/>
              <a:ext cx="5854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solidFill>
                    <a:srgbClr val="212121"/>
                  </a:solidFill>
                </a:rPr>
                <a:t>Lead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66C80DE-8780-3042-A724-EE5D7B75CD04}"/>
              </a:ext>
            </a:extLst>
          </p:cNvPr>
          <p:cNvGrpSpPr/>
          <p:nvPr/>
        </p:nvGrpSpPr>
        <p:grpSpPr>
          <a:xfrm>
            <a:off x="266655" y="4292845"/>
            <a:ext cx="844975" cy="1073300"/>
            <a:chOff x="265214" y="4299916"/>
            <a:chExt cx="844975" cy="10733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13AF1F6-C4F2-E64C-8301-58B58D26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9144" y="4299916"/>
              <a:ext cx="720000" cy="720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chemeClr val="accent6"/>
              </a:solidFill>
              <a:prstDash val="dash"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00A6D1-2335-F246-8232-70927A011C73}"/>
                </a:ext>
              </a:extLst>
            </p:cNvPr>
            <p:cNvSpPr txBox="1"/>
            <p:nvPr/>
          </p:nvSpPr>
          <p:spPr>
            <a:xfrm>
              <a:off x="265214" y="5034662"/>
              <a:ext cx="8449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solidFill>
                    <a:srgbClr val="212121"/>
                  </a:solidFill>
                </a:rPr>
                <a:t>Teacher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B3AC57E-8CD1-4A4F-9C29-4F0517A4ED56}"/>
              </a:ext>
            </a:extLst>
          </p:cNvPr>
          <p:cNvGrpSpPr/>
          <p:nvPr/>
        </p:nvGrpSpPr>
        <p:grpSpPr>
          <a:xfrm>
            <a:off x="271401" y="5527265"/>
            <a:ext cx="835485" cy="1069200"/>
            <a:chOff x="269736" y="5570755"/>
            <a:chExt cx="835485" cy="1071744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CAD9230-B418-2140-AE30-76F66534D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076" y="5570755"/>
              <a:ext cx="720000" cy="720000"/>
            </a:xfrm>
            <a:prstGeom prst="ellipse">
              <a:avLst/>
            </a:prstGeom>
            <a:solidFill>
              <a:srgbClr val="FEFFFA">
                <a:alpha val="70000"/>
              </a:srgbClr>
            </a:solidFill>
            <a:ln w="38100">
              <a:solidFill>
                <a:srgbClr val="AC30D6"/>
              </a:solidFill>
              <a:prstDash val="sysDot"/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F30754F-525E-7645-BD2F-4952E5C3F9F8}"/>
                </a:ext>
              </a:extLst>
            </p:cNvPr>
            <p:cNvSpPr txBox="1"/>
            <p:nvPr/>
          </p:nvSpPr>
          <p:spPr>
            <a:xfrm>
              <a:off x="269736" y="6303945"/>
              <a:ext cx="835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>
                  <a:solidFill>
                    <a:srgbClr val="212121"/>
                  </a:solidFill>
                </a:rPr>
                <a:t>Learner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54496AA-0FDB-5749-B567-1A9D67D55A26}"/>
              </a:ext>
            </a:extLst>
          </p:cNvPr>
          <p:cNvSpPr txBox="1"/>
          <p:nvPr/>
        </p:nvSpPr>
        <p:spPr>
          <a:xfrm>
            <a:off x="9105771" y="6526889"/>
            <a:ext cx="3086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>
                <a:solidFill>
                  <a:srgbClr val="5E5E5E"/>
                </a:solidFill>
              </a:rPr>
              <a:t>Icons made by </a:t>
            </a:r>
            <a:r>
              <a:rPr lang="en-GB" sz="1200">
                <a:solidFill>
                  <a:srgbClr val="5E5E5E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-GB" sz="1200">
                <a:solidFill>
                  <a:srgbClr val="5E5E5E"/>
                </a:solidFill>
              </a:rPr>
              <a:t> from </a:t>
            </a:r>
            <a:r>
              <a:rPr lang="en-GB" sz="1200">
                <a:solidFill>
                  <a:srgbClr val="5E5E5E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www.flaticon.com</a:t>
            </a:r>
            <a:endParaRPr lang="en-GB" sz="1200">
              <a:solidFill>
                <a:srgbClr val="5E5E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6751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34DF68-7B6A-364D-8214-11593DB2C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626" y="1484785"/>
            <a:ext cx="8318749" cy="496855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rgbClr val="212121"/>
                </a:solidFill>
              </a:rPr>
              <a:t>Introduction</a:t>
            </a:r>
            <a:endParaRPr lang="de-DE" dirty="0">
              <a:solidFill>
                <a:srgbClr val="212121"/>
              </a:solidFill>
            </a:endParaRPr>
          </a:p>
          <a:p>
            <a:pPr marL="811213" lvl="1" indent="-468313">
              <a:buFont typeface="+mj-lt"/>
              <a:buAutoNum type="romanLcPeriod"/>
            </a:pPr>
            <a:r>
              <a:rPr lang="de-DE" dirty="0"/>
              <a:t>The Need</a:t>
            </a:r>
          </a:p>
          <a:p>
            <a:pPr marL="800100" lvl="1" indent="-457200">
              <a:buFont typeface="+mj-lt"/>
              <a:buAutoNum type="romanLcPeriod"/>
            </a:pPr>
            <a:r>
              <a:rPr lang="de-DE" dirty="0"/>
              <a:t>The </a:t>
            </a:r>
            <a:r>
              <a:rPr lang="de-DE" dirty="0" err="1"/>
              <a:t>Challenges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212121"/>
                </a:solidFill>
              </a:rPr>
              <a:t>Potential Solutions</a:t>
            </a:r>
          </a:p>
          <a:p>
            <a:pPr marL="811213" lvl="1" indent="-468313">
              <a:buFont typeface="+mj-lt"/>
              <a:buAutoNum type="romanLcPeriod"/>
            </a:pPr>
            <a:r>
              <a:rPr lang="de-DE" dirty="0"/>
              <a:t>RACI Matrix</a:t>
            </a:r>
          </a:p>
          <a:p>
            <a:pPr marL="800100" lvl="1" indent="-457200">
              <a:buFont typeface="+mj-lt"/>
              <a:buAutoNum type="romanLcPeriod"/>
            </a:pPr>
            <a:r>
              <a:rPr lang="de-DE" dirty="0" err="1"/>
              <a:t>Circles</a:t>
            </a:r>
            <a:endParaRPr lang="de-DE" dirty="0"/>
          </a:p>
          <a:p>
            <a:pPr marL="457200" indent="-457200">
              <a:buFont typeface="+mj-lt"/>
              <a:buAutoNum type="arabicPeriod"/>
            </a:pPr>
            <a:r>
              <a:rPr lang="de-DE" dirty="0" err="1">
                <a:solidFill>
                  <a:srgbClr val="212121"/>
                </a:solidFill>
              </a:rPr>
              <a:t>Creating</a:t>
            </a:r>
            <a:r>
              <a:rPr lang="de-DE" dirty="0">
                <a:solidFill>
                  <a:srgbClr val="212121"/>
                </a:solidFill>
              </a:rPr>
              <a:t> </a:t>
            </a:r>
            <a:r>
              <a:rPr lang="de-DE" dirty="0" err="1">
                <a:solidFill>
                  <a:srgbClr val="212121"/>
                </a:solidFill>
              </a:rPr>
              <a:t>Testing</a:t>
            </a:r>
            <a:r>
              <a:rPr lang="de-DE" dirty="0">
                <a:solidFill>
                  <a:srgbClr val="212121"/>
                </a:solidFill>
              </a:rPr>
              <a:t> </a:t>
            </a:r>
            <a:r>
              <a:rPr lang="de-DE" dirty="0" err="1">
                <a:solidFill>
                  <a:srgbClr val="212121"/>
                </a:solidFill>
              </a:rPr>
              <a:t>Circles</a:t>
            </a:r>
            <a:endParaRPr lang="de-DE" dirty="0">
              <a:solidFill>
                <a:srgbClr val="212121"/>
              </a:solidFill>
            </a:endParaRPr>
          </a:p>
          <a:p>
            <a:pPr marL="811213" lvl="1" indent="-468313">
              <a:buFont typeface="+mj-lt"/>
              <a:buAutoNum type="romanLcPeriod"/>
            </a:pPr>
            <a:r>
              <a:rPr lang="de-DE" dirty="0"/>
              <a:t>The Format</a:t>
            </a:r>
          </a:p>
          <a:p>
            <a:pPr marL="800100" lvl="1" indent="-457200">
              <a:buFont typeface="+mj-lt"/>
              <a:buAutoNum type="romanLcPeriod"/>
            </a:pPr>
            <a:r>
              <a:rPr lang="de-DE" dirty="0"/>
              <a:t>Workshop</a:t>
            </a:r>
          </a:p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rgbClr val="212121"/>
                </a:solidFill>
              </a:rPr>
              <a:t>Next </a:t>
            </a:r>
            <a:r>
              <a:rPr lang="de-DE" dirty="0" err="1">
                <a:solidFill>
                  <a:srgbClr val="212121"/>
                </a:solidFill>
              </a:rPr>
              <a:t>Steps</a:t>
            </a:r>
            <a:endParaRPr lang="de-DE" dirty="0">
              <a:solidFill>
                <a:srgbClr val="212121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Agenda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9700830"/>
              </p:ext>
            </p:ext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0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125393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34DF68-7B6A-364D-8214-11593DB2C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6626" y="1484785"/>
            <a:ext cx="8318749" cy="4968551"/>
          </a:xfrm>
        </p:spPr>
        <p:txBody>
          <a:bodyPr/>
          <a:lstStyle/>
          <a:p>
            <a:r>
              <a:rPr lang="de-DE" dirty="0"/>
              <a:t>Team </a:t>
            </a:r>
            <a:r>
              <a:rPr lang="de-DE" dirty="0" err="1"/>
              <a:t>needs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organisation</a:t>
            </a:r>
            <a:endParaRPr lang="de-DE" dirty="0"/>
          </a:p>
          <a:p>
            <a:pPr lvl="1"/>
            <a:r>
              <a:rPr lang="de-DE" dirty="0"/>
              <a:t>Fair </a:t>
            </a:r>
            <a:r>
              <a:rPr lang="de-DE" dirty="0" err="1"/>
              <a:t>and</a:t>
            </a:r>
            <a:r>
              <a:rPr lang="de-DE" dirty="0"/>
              <a:t> sensible </a:t>
            </a:r>
            <a:r>
              <a:rPr lang="de-DE" dirty="0" err="1"/>
              <a:t>division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work</a:t>
            </a:r>
            <a:endParaRPr lang="de-DE" dirty="0"/>
          </a:p>
          <a:p>
            <a:pPr lvl="1"/>
            <a:r>
              <a:rPr lang="de-DE" dirty="0"/>
              <a:t>All </a:t>
            </a:r>
            <a:r>
              <a:rPr lang="de-DE" dirty="0" err="1"/>
              <a:t>bases</a:t>
            </a:r>
            <a:r>
              <a:rPr lang="de-DE" dirty="0"/>
              <a:t> </a:t>
            </a:r>
            <a:r>
              <a:rPr lang="de-DE" dirty="0" err="1"/>
              <a:t>covered</a:t>
            </a:r>
            <a:endParaRPr lang="de-DE" dirty="0"/>
          </a:p>
          <a:p>
            <a:pPr lvl="1"/>
            <a:r>
              <a:rPr lang="de-DE" dirty="0"/>
              <a:t>Awareness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testers</a:t>
            </a:r>
            <a:r>
              <a:rPr lang="de-DE" dirty="0"/>
              <a:t>‘ </a:t>
            </a:r>
            <a:r>
              <a:rPr lang="de-DE" dirty="0" err="1"/>
              <a:t>work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Individual </a:t>
            </a:r>
            <a:r>
              <a:rPr lang="de-DE" dirty="0" err="1"/>
              <a:t>needs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Sense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responsibility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ownership</a:t>
            </a:r>
            <a:endParaRPr lang="de-DE" dirty="0"/>
          </a:p>
          <a:p>
            <a:pPr lvl="1"/>
            <a:r>
              <a:rPr lang="de-DE" dirty="0"/>
              <a:t>Sense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adding</a:t>
            </a:r>
            <a:r>
              <a:rPr lang="de-DE" dirty="0"/>
              <a:t> </a:t>
            </a:r>
            <a:r>
              <a:rPr lang="de-DE" dirty="0" err="1"/>
              <a:t>value</a:t>
            </a:r>
            <a:endParaRPr lang="de-DE" dirty="0"/>
          </a:p>
          <a:p>
            <a:pPr lvl="1"/>
            <a:r>
              <a:rPr lang="de-DE" dirty="0" err="1"/>
              <a:t>Opportunities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teach</a:t>
            </a:r>
            <a:endParaRPr lang="de-DE" dirty="0"/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Our</a:t>
            </a:r>
            <a:r>
              <a:rPr lang="de-DE"/>
              <a:t> Needs</a:t>
            </a:r>
          </a:p>
        </p:txBody>
      </p:sp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3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68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7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Obstacles</a:t>
            </a:r>
            <a:r>
              <a:rPr lang="de-DE"/>
              <a:t> </a:t>
            </a:r>
            <a:r>
              <a:rPr lang="de-DE" err="1"/>
              <a:t>Exist</a:t>
            </a:r>
            <a:r>
              <a:rPr lang="de-DE"/>
              <a:t>?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2396133" y="1700808"/>
            <a:ext cx="7399734" cy="455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Team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size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Individual time on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project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Physical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location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Individual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expertise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Individual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interests</a:t>
            </a: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773300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8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Solution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2396133" y="2303276"/>
            <a:ext cx="7399734" cy="2251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de-DE" sz="32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Let‘s</a:t>
            </a:r>
            <a:r>
              <a:rPr lang="de-DE" sz="32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sz="32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get</a:t>
            </a:r>
            <a:r>
              <a:rPr lang="de-DE" sz="32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sz="32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organised</a:t>
            </a:r>
            <a:r>
              <a:rPr lang="de-DE" sz="32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!</a:t>
            </a:r>
          </a:p>
          <a:p>
            <a:pPr marL="0" indent="0" algn="ctr">
              <a:lnSpc>
                <a:spcPct val="100000"/>
              </a:lnSpc>
              <a:buNone/>
            </a:pPr>
            <a:endParaRPr lang="de-DE" sz="320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de-DE" sz="32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But </a:t>
            </a:r>
            <a:r>
              <a:rPr lang="de-DE" sz="32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how</a:t>
            </a:r>
            <a:r>
              <a:rPr lang="de-DE" sz="32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6495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5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RACI Matrix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4D912-4BDF-8F4D-A99F-5F6C6AC9F9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005" y="980728"/>
            <a:ext cx="10047990" cy="5651995"/>
          </a:xfrm>
          <a:prstGeom prst="rect">
            <a:avLst/>
          </a:prstGeom>
          <a:effectLst>
            <a:glow rad="63500">
              <a:srgbClr val="5E5E5E">
                <a:alpha val="40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5DE059-6B5F-A548-B2AC-A6971576B7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0416" y="4581128"/>
            <a:ext cx="213090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743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09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Circles</a:t>
            </a:r>
            <a:endParaRPr lang="de-D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84ADBA-EDFF-1E47-B854-D054E7A3C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808" y="1121891"/>
            <a:ext cx="8028384" cy="5207299"/>
          </a:xfrm>
          <a:prstGeom prst="rect">
            <a:avLst/>
          </a:prstGeom>
          <a:effectLst>
            <a:glow rad="63500">
              <a:srgbClr val="5E5E5E">
                <a:alpha val="40000"/>
              </a:srgb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9385E3-A4CA-494A-BACB-6606905B1A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9528" y="4653136"/>
            <a:ext cx="1988840" cy="198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31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0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What</a:t>
            </a:r>
            <a:r>
              <a:rPr lang="de-DE"/>
              <a:t> </a:t>
            </a:r>
            <a:r>
              <a:rPr lang="de-DE" err="1"/>
              <a:t>are</a:t>
            </a:r>
            <a:r>
              <a:rPr lang="de-DE"/>
              <a:t> </a:t>
            </a:r>
            <a:r>
              <a:rPr lang="de-DE" err="1"/>
              <a:t>Circles</a:t>
            </a:r>
            <a:r>
              <a:rPr lang="de-DE"/>
              <a:t>?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1402871" y="1275060"/>
            <a:ext cx="9386259" cy="5250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Used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at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MaibornWolff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(original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creator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format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unknown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practical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structure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for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sharing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responsibilities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 easy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way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seeing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you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can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speak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about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what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Topics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are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clustered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into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themes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,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which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are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circles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>
              <a:lnSpc>
                <a:spcPct val="10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consist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of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:</a:t>
            </a:r>
          </a:p>
          <a:p>
            <a:pPr lvl="1">
              <a:lnSpc>
                <a:spcPct val="10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One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responsible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Interested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supporters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first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	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line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supporters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 lvl="1"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(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Testing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will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have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lvl="1" indent="0">
              <a:lnSpc>
                <a:spcPct val="100000"/>
              </a:lnSpc>
              <a:buNone/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	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teachers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learners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too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Second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line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supporters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are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team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members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outwith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</a:t>
            </a:r>
            <a:r>
              <a:rPr lang="de-DE" dirty="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dirty="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circle</a:t>
            </a: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 dirty="0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E77DF2-8E6A-D649-9D83-513DBC810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2064" y="3429000"/>
            <a:ext cx="3873500" cy="2324100"/>
          </a:xfrm>
          <a:prstGeom prst="rect">
            <a:avLst/>
          </a:prstGeom>
          <a:effectLst>
            <a:glow rad="63500">
              <a:srgbClr val="5E5E5E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261866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5FEFAECF-9805-46A8-84EF-6A671BAA2B4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7" name="think-cell Folie" r:id="rId5" imgW="383" imgH="384" progId="TCLayout.ActiveDocument.1">
                  <p:embed/>
                </p:oleObj>
              </mc:Choice>
              <mc:Fallback>
                <p:oleObj name="think-cell Folie" r:id="rId5" imgW="383" imgH="384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5FEFAECF-9805-46A8-84EF-6A671BAA2B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D1232BAB-1AE7-4C6D-BD07-E6D953BA33B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52400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de-DE" sz="440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8EE0A93-377B-0541-A2F2-86B60DE0B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err="1"/>
              <a:t>Creating</a:t>
            </a:r>
            <a:r>
              <a:rPr lang="de-DE"/>
              <a:t> </a:t>
            </a:r>
            <a:r>
              <a:rPr lang="de-DE" err="1"/>
              <a:t>Testing</a:t>
            </a:r>
            <a:r>
              <a:rPr lang="de-DE"/>
              <a:t> </a:t>
            </a:r>
            <a:r>
              <a:rPr lang="de-DE" err="1"/>
              <a:t>Circles</a:t>
            </a:r>
            <a:endParaRPr lang="de-DE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F9E5456-B655-DC46-8A23-8027218008D6}"/>
              </a:ext>
            </a:extLst>
          </p:cNvPr>
          <p:cNvSpPr txBox="1">
            <a:spLocks/>
          </p:cNvSpPr>
          <p:nvPr/>
        </p:nvSpPr>
        <p:spPr>
          <a:xfrm>
            <a:off x="2396133" y="1825625"/>
            <a:ext cx="7399734" cy="455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de-DE" sz="28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Workshop </a:t>
            </a:r>
            <a:r>
              <a:rPr lang="de-DE" sz="2800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format</a:t>
            </a:r>
            <a:r>
              <a:rPr lang="de-DE" sz="2800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Collect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topics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cluster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into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themes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(~20m)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Map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interests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expertise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(~5m)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Discuss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feasibility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and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assign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</a:t>
            </a:r>
            <a:r>
              <a:rPr lang="de-DE" err="1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leads</a:t>
            </a:r>
            <a:r>
              <a:rPr lang="de-DE">
                <a:solidFill>
                  <a:srgbClr val="5E5E5E"/>
                </a:solidFill>
                <a:latin typeface="Varela Round" pitchFamily="2" charset="-79"/>
                <a:cs typeface="Varela Round" pitchFamily="2" charset="-79"/>
              </a:rPr>
              <a:t> (~20m)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endParaRPr lang="de-DE">
              <a:solidFill>
                <a:srgbClr val="5E5E5E"/>
              </a:solidFill>
              <a:latin typeface="Varela Round" pitchFamily="2" charset="-79"/>
              <a:cs typeface="Varela Round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5139519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xa6SYmTRqxzCoPeypt0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mI6yFsTsW9JrwaA9x7e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zlI.EHQ3C8U5ebaz1Qz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OIUx_kRLmtopMiyvNuV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HugTnDQceFiIWQsSoYl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fHugTnDQceFiIWQsSoYl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slV1EmSdSESJ6TtEK8u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aFCZ4cRISlwuAWsaUsU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5SR0wYRka7X_28ZOQX6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RWU6TTN.4f4wSns.ya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slV1EmSdSESJ6TtEK8u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ixa6SYmTRqxzCoPeypt0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RmI6yFsTsW9JrwaA9x7e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azlI.EHQ3C8U5ebaz1Qz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OIUx_kRLmtopMiyvNuV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LM4cM5SjiyyNPJ7hjSG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oaFCZ4cRISlwuAWsaUsU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nJ161XvT16YfACyEqsqu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65SR0wYRka7X_28ZOQX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1JRWU6TTN.4f4wSns.yaQ"/>
</p:tagLst>
</file>

<file path=ppt/theme/theme1.xml><?xml version="1.0" encoding="utf-8"?>
<a:theme xmlns:a="http://schemas.openxmlformats.org/drawingml/2006/main" name="Dark Space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0DE5EBC6-351F-42B8-8993-332C5BDB09FC}"/>
    </a:ext>
  </a:extLst>
</a:theme>
</file>

<file path=ppt/theme/theme10.xml><?xml version="1.0" encoding="utf-8"?>
<a:theme xmlns:a="http://schemas.openxmlformats.org/drawingml/2006/main" name="CHL Light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L Light" id="{C80E9F47-8238-0E4E-9621-156E180025A4}" vid="{66C3B8E8-1757-1E42-A369-387CE8B37173}"/>
    </a:ext>
  </a:extLst>
</a:theme>
</file>

<file path=ppt/theme/theme11.xml><?xml version="1.0" encoding="utf-8"?>
<a:theme xmlns:a="http://schemas.openxmlformats.org/drawingml/2006/main" name="1_Dark Space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0DE5EBC6-351F-42B8-8993-332C5BDB09FC}"/>
    </a:ext>
  </a:extLst>
</a:theme>
</file>

<file path=ppt/theme/theme12.xml><?xml version="1.0" encoding="utf-8"?>
<a:theme xmlns:a="http://schemas.openxmlformats.org/drawingml/2006/main" name="1_Cape Hope 1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7017E061-23A9-40B2-A6B4-802A7F886161}"/>
    </a:ext>
  </a:extLst>
</a:theme>
</file>

<file path=ppt/theme/theme13.xml><?xml version="1.0" encoding="utf-8"?>
<a:theme xmlns:a="http://schemas.openxmlformats.org/drawingml/2006/main" name="1_Cape Hope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AAB0A434-1908-4275-ABFD-9224CA311ED7}"/>
    </a:ext>
  </a:extLst>
</a:theme>
</file>

<file path=ppt/theme/theme14.xml><?xml version="1.0" encoding="utf-8"?>
<a:theme xmlns:a="http://schemas.openxmlformats.org/drawingml/2006/main" name="1_Deep Sea 1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C7065914-D204-485F-A629-97A0BC7A9984}"/>
    </a:ext>
  </a:extLst>
</a:theme>
</file>

<file path=ppt/theme/theme15.xml><?xml version="1.0" encoding="utf-8"?>
<a:theme xmlns:a="http://schemas.openxmlformats.org/drawingml/2006/main" name="1_Deep Sea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CFFC7548-C0D7-4E42-8351-16DA28B3DD5F}"/>
    </a:ext>
  </a:extLst>
</a:theme>
</file>

<file path=ppt/theme/theme16.xml><?xml version="1.0" encoding="utf-8"?>
<a:theme xmlns:a="http://schemas.openxmlformats.org/drawingml/2006/main" name="1_Pink Horizon 1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DF395153-E870-4862-A607-6B3481B00BEF}"/>
    </a:ext>
  </a:extLst>
</a:theme>
</file>

<file path=ppt/theme/theme17.xml><?xml version="1.0" encoding="utf-8"?>
<a:theme xmlns:a="http://schemas.openxmlformats.org/drawingml/2006/main" name="1_Pink Horizon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64CEC4C0-1B0C-4A05-A5A2-92BB7843A7A5}"/>
    </a:ext>
  </a:extLst>
</a:theme>
</file>

<file path=ppt/theme/theme18.xml><?xml version="1.0" encoding="utf-8"?>
<a:theme xmlns:a="http://schemas.openxmlformats.org/drawingml/2006/main" name="1_Midnight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B274C241-EE15-497A-A63E-ED80158C241A}"/>
    </a:ext>
  </a:extLst>
</a:theme>
</file>

<file path=ppt/theme/theme19.xml><?xml version="1.0" encoding="utf-8"?>
<a:theme xmlns:a="http://schemas.openxmlformats.org/drawingml/2006/main" name="1_Clean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5FD1B389-86D9-4263-851E-13B8F5A31741}"/>
    </a:ext>
  </a:extLst>
</a:theme>
</file>

<file path=ppt/theme/theme2.xml><?xml version="1.0" encoding="utf-8"?>
<a:theme xmlns:a="http://schemas.openxmlformats.org/drawingml/2006/main" name="Cape Hope 1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7017E061-23A9-40B2-A6B4-802A7F886161}"/>
    </a:ext>
  </a:extLst>
</a:theme>
</file>

<file path=ppt/theme/theme2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pe Hope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AAB0A434-1908-4275-ABFD-9224CA311ED7}"/>
    </a:ext>
  </a:extLst>
</a:theme>
</file>

<file path=ppt/theme/theme4.xml><?xml version="1.0" encoding="utf-8"?>
<a:theme xmlns:a="http://schemas.openxmlformats.org/drawingml/2006/main" name="Deep Sea 1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C7065914-D204-485F-A629-97A0BC7A9984}"/>
    </a:ext>
  </a:extLst>
</a:theme>
</file>

<file path=ppt/theme/theme5.xml><?xml version="1.0" encoding="utf-8"?>
<a:theme xmlns:a="http://schemas.openxmlformats.org/drawingml/2006/main" name="Deep Sea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CFFC7548-C0D7-4E42-8351-16DA28B3DD5F}"/>
    </a:ext>
  </a:extLst>
</a:theme>
</file>

<file path=ppt/theme/theme6.xml><?xml version="1.0" encoding="utf-8"?>
<a:theme xmlns:a="http://schemas.openxmlformats.org/drawingml/2006/main" name="Pink Horizon 1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DF395153-E870-4862-A607-6B3481B00BEF}"/>
    </a:ext>
  </a:extLst>
</a:theme>
</file>

<file path=ppt/theme/theme7.xml><?xml version="1.0" encoding="utf-8"?>
<a:theme xmlns:a="http://schemas.openxmlformats.org/drawingml/2006/main" name="Pink Horizon 2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64CEC4C0-1B0C-4A05-A5A2-92BB7843A7A5}"/>
    </a:ext>
  </a:extLst>
</a:theme>
</file>

<file path=ppt/theme/theme8.xml><?xml version="1.0" encoding="utf-8"?>
<a:theme xmlns:a="http://schemas.openxmlformats.org/drawingml/2006/main" name="Midnight">
  <a:themeElements>
    <a:clrScheme name="Dunkler Hintergrund">
      <a:dk1>
        <a:srgbClr val="FFFFFF"/>
      </a:dk1>
      <a:lt1>
        <a:srgbClr val="000000"/>
      </a:lt1>
      <a:dk2>
        <a:srgbClr val="E7E6E6"/>
      </a:dk2>
      <a:lt2>
        <a:srgbClr val="44546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B274C241-EE15-497A-A63E-ED80158C241A}"/>
    </a:ext>
  </a:extLst>
</a:theme>
</file>

<file path=ppt/theme/theme9.xml><?xml version="1.0" encoding="utf-8"?>
<a:theme xmlns:a="http://schemas.openxmlformats.org/drawingml/2006/main" name="Clean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S2436_Style-Guide_V3.pptx  -  Schreibgeschützt" id="{6E90EE15-C1E6-4F52-81C8-C0A848F087BD}" vid="{5FD1B389-86D9-4263-851E-13B8F5A31741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4770CC7-F2EB-EC42-8445-D16677329100}">
  <we:reference id="wa104381335" version="1.0.0.1" store="en-US" storeType="OMEX"/>
  <we:alternateReferences>
    <we:reference id="wa104381335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288CBA5A789043A34D9587D3A23D9E" ma:contentTypeVersion="5" ma:contentTypeDescription="Ein neues Dokument erstellen." ma:contentTypeScope="" ma:versionID="09f71b2c87790ceb8331cec532a1cc9a">
  <xsd:schema xmlns:xsd="http://www.w3.org/2001/XMLSchema" xmlns:xs="http://www.w3.org/2001/XMLSchema" xmlns:p="http://schemas.microsoft.com/office/2006/metadata/properties" xmlns:ns2="2ad94c13-2151-421f-97a1-3ab9ca5151c5" targetNamespace="http://schemas.microsoft.com/office/2006/metadata/properties" ma:root="true" ma:fieldsID="c40609e2d1e45e35f8ad2bbb2d732563" ns2:_="">
    <xsd:import namespace="2ad94c13-2151-421f-97a1-3ab9ca515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d94c13-2151-421f-97a1-3ab9ca515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7329E7-716E-4EFB-AC9E-0A49F5701C24}">
  <ds:schemaRefs>
    <ds:schemaRef ds:uri="2ad94c13-2151-421f-97a1-3ab9ca5151c5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5777CBD-0F5D-476D-819E-493AD8059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d94c13-2151-421f-97a1-3ab9ca5151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D0D665-6608-44CD-B76F-A3E928D1DE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Dark Space 1</Template>
  <TotalTime>3604</TotalTime>
  <Words>595</Words>
  <Application>Microsoft Macintosh PowerPoint</Application>
  <PresentationFormat>Widescreen</PresentationFormat>
  <Paragraphs>137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Arial</vt:lpstr>
      <vt:lpstr>Calibri</vt:lpstr>
      <vt:lpstr>Calibri Light</vt:lpstr>
      <vt:lpstr>Comfortaa</vt:lpstr>
      <vt:lpstr>Varela Round</vt:lpstr>
      <vt:lpstr>Dark Space 2</vt:lpstr>
      <vt:lpstr>Cape Hope 1</vt:lpstr>
      <vt:lpstr>Cape Hope 2</vt:lpstr>
      <vt:lpstr>Deep Sea 1</vt:lpstr>
      <vt:lpstr>Deep Sea 2</vt:lpstr>
      <vt:lpstr>Pink Horizon 1</vt:lpstr>
      <vt:lpstr>Pink Horizon 2</vt:lpstr>
      <vt:lpstr>Midnight</vt:lpstr>
      <vt:lpstr>Clean White</vt:lpstr>
      <vt:lpstr>CHL Light</vt:lpstr>
      <vt:lpstr>1_Dark Space 2</vt:lpstr>
      <vt:lpstr>1_Cape Hope 1</vt:lpstr>
      <vt:lpstr>1_Cape Hope 2</vt:lpstr>
      <vt:lpstr>1_Deep Sea 1</vt:lpstr>
      <vt:lpstr>1_Deep Sea 2</vt:lpstr>
      <vt:lpstr>1_Pink Horizon 1</vt:lpstr>
      <vt:lpstr>1_Pink Horizon 2</vt:lpstr>
      <vt:lpstr>1_Midnight</vt:lpstr>
      <vt:lpstr>1_Clean White</vt:lpstr>
      <vt:lpstr>think-cell Folie</vt:lpstr>
      <vt:lpstr>Circles Workshop: Sharing Responsibilities</vt:lpstr>
      <vt:lpstr>Agenda</vt:lpstr>
      <vt:lpstr>Our Needs</vt:lpstr>
      <vt:lpstr>What Obstacles Exist?</vt:lpstr>
      <vt:lpstr>Solution</vt:lpstr>
      <vt:lpstr>RACI Matrix</vt:lpstr>
      <vt:lpstr>Circles</vt:lpstr>
      <vt:lpstr>What are Circles?</vt:lpstr>
      <vt:lpstr>Creating Testing Circles</vt:lpstr>
      <vt:lpstr>Collect and Cluster (~20m)</vt:lpstr>
      <vt:lpstr>Map (~5m)</vt:lpstr>
      <vt:lpstr>Discuss and Assign (~20m)</vt:lpstr>
      <vt:lpstr>What Do Leads Do?</vt:lpstr>
      <vt:lpstr>Admire Our Circles</vt:lpstr>
      <vt:lpstr>Next Steps</vt:lpstr>
      <vt:lpstr>Circles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Responsibilities</dc:title>
  <dc:creator>Cassandra Leung</dc:creator>
  <cp:lastModifiedBy>Cassandra Leung</cp:lastModifiedBy>
  <cp:revision>44</cp:revision>
  <dcterms:created xsi:type="dcterms:W3CDTF">2019-05-13T08:30:40Z</dcterms:created>
  <dcterms:modified xsi:type="dcterms:W3CDTF">2019-11-21T17:58:25Z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0x01010025288CBA5A789043A34D9587D3A23D9E</vt:lpwstr>
  </property>
</Properties>
</file>